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7"/>
  </p:notesMasterIdLst>
  <p:sldIdLst>
    <p:sldId id="287" r:id="rId2"/>
    <p:sldId id="256" r:id="rId3"/>
    <p:sldId id="257" r:id="rId4"/>
    <p:sldId id="258" r:id="rId5"/>
    <p:sldId id="259" r:id="rId6"/>
    <p:sldId id="27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0" r:id="rId15"/>
    <p:sldId id="281" r:id="rId16"/>
    <p:sldId id="268" r:id="rId17"/>
    <p:sldId id="282" r:id="rId18"/>
    <p:sldId id="283" r:id="rId19"/>
    <p:sldId id="284" r:id="rId20"/>
    <p:sldId id="272" r:id="rId21"/>
    <p:sldId id="274" r:id="rId22"/>
    <p:sldId id="275" r:id="rId23"/>
    <p:sldId id="276" r:id="rId24"/>
    <p:sldId id="285" r:id="rId25"/>
    <p:sldId id="286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6128986-6FB5-4665-A647-13953292FDEB}">
  <a:tblStyle styleId="{66128986-6FB5-4665-A647-13953292FD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97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F75CF-EAD7-4C4A-A6C4-026E03CE3382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D294111-EE70-463E-9AB4-18CEC676C906}">
      <dgm:prSet custT="1"/>
      <dgm:spPr/>
      <dgm:t>
        <a:bodyPr/>
        <a:lstStyle/>
        <a:p>
          <a:pPr algn="ctr"/>
          <a:r>
            <a: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</a:rPr>
            <a:t>כל </a:t>
          </a:r>
          <a:r>
            <a:rPr lang="he-IL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</a:rPr>
            <a:t>מועמד ומועמדת יכינו </a:t>
          </a:r>
          <a:r>
            <a: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</a:rPr>
            <a:t>כרזה </a:t>
          </a:r>
          <a:endParaRPr lang="he-IL" sz="3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illel CLM" panose="02000603000000000000" pitchFamily="2" charset="-79"/>
            <a:cs typeface="Hillel CLM" panose="02000603000000000000" pitchFamily="2" charset="-79"/>
          </a:endParaRPr>
        </a:p>
        <a:p>
          <a:pPr algn="ctr"/>
          <a:r>
            <a:rPr lang="he-IL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</a:rPr>
            <a:t>מיוחדת</a:t>
          </a:r>
          <a:r>
            <a: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</a:rPr>
            <a:t>, מושכת ומשכנעת </a:t>
          </a:r>
          <a:endParaRPr lang="he-IL" sz="3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illel CLM" panose="02000603000000000000" pitchFamily="2" charset="-79"/>
            <a:cs typeface="Hillel CLM" panose="02000603000000000000" pitchFamily="2" charset="-79"/>
          </a:endParaRPr>
        </a:p>
        <a:p>
          <a:pPr algn="ctr"/>
          <a:r>
            <a:rPr lang="he-IL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</a:rPr>
            <a:t>שתציג את דמותכם במיטבה</a:t>
          </a:r>
        </a:p>
        <a:p>
          <a:pPr algn="ctr"/>
          <a:r>
            <a:rPr lang="he-IL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</a:rPr>
            <a:t>מי אתם, מה ה"אני מאמין" שלכם,          איך אתם חושבים לשפר, לקדם, לעשות טוב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illel CLM" panose="02000603000000000000" pitchFamily="2" charset="-79"/>
            <a:cs typeface="Hillel CLM" panose="02000603000000000000" pitchFamily="2" charset="-79"/>
          </a:endParaRPr>
        </a:p>
      </dgm:t>
    </dgm:pt>
    <dgm:pt modelId="{156771AA-B388-4BC0-95F9-46E870815883}" type="parTrans" cxnId="{31059CF9-EF5B-4C9B-BA1B-02447E3DAE7C}">
      <dgm:prSet/>
      <dgm:spPr/>
      <dgm:t>
        <a:bodyPr/>
        <a:lstStyle/>
        <a:p>
          <a:endParaRPr lang="en-US"/>
        </a:p>
      </dgm:t>
    </dgm:pt>
    <dgm:pt modelId="{DE4CC08C-6343-45AB-8095-2A761431154E}" type="sibTrans" cxnId="{31059CF9-EF5B-4C9B-BA1B-02447E3DAE7C}">
      <dgm:prSet/>
      <dgm:spPr/>
      <dgm:t>
        <a:bodyPr/>
        <a:lstStyle/>
        <a:p>
          <a:endParaRPr lang="en-US"/>
        </a:p>
      </dgm:t>
    </dgm:pt>
    <dgm:pt modelId="{C8EF1300-69DB-4DFA-9C27-7D9C6A183B45}">
      <dgm:prSet/>
      <dgm:spPr/>
      <dgm:t>
        <a:bodyPr/>
        <a:lstStyle/>
        <a:p>
          <a:endParaRPr lang="en-US" dirty="0"/>
        </a:p>
      </dgm:t>
    </dgm:pt>
    <dgm:pt modelId="{1AC4999E-35B4-44CE-A9ED-C595C1579C3A}" type="parTrans" cxnId="{DEDAA048-5B55-4292-8F8A-17B894A382D7}">
      <dgm:prSet/>
      <dgm:spPr/>
      <dgm:t>
        <a:bodyPr/>
        <a:lstStyle/>
        <a:p>
          <a:endParaRPr lang="en-US"/>
        </a:p>
      </dgm:t>
    </dgm:pt>
    <dgm:pt modelId="{EC356084-C668-478A-B3C3-53F72510A8BE}" type="sibTrans" cxnId="{DEDAA048-5B55-4292-8F8A-17B894A382D7}">
      <dgm:prSet/>
      <dgm:spPr/>
      <dgm:t>
        <a:bodyPr/>
        <a:lstStyle/>
        <a:p>
          <a:endParaRPr lang="en-US"/>
        </a:p>
      </dgm:t>
    </dgm:pt>
    <dgm:pt modelId="{D6E2ECDE-49DA-480C-A80C-94B0C6C63D4D}" type="pres">
      <dgm:prSet presAssocID="{699F75CF-EAD7-4C4A-A6C4-026E03CE338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C1B064E-DD16-4A38-A181-09147E2B5A79}" type="pres">
      <dgm:prSet presAssocID="{AD294111-EE70-463E-9AB4-18CEC676C906}" presName="thickLine" presStyleLbl="alignNode1" presStyleIdx="0" presStyleCnt="2"/>
      <dgm:spPr/>
    </dgm:pt>
    <dgm:pt modelId="{6D257820-8C22-402B-98E4-58E8E3306B03}" type="pres">
      <dgm:prSet presAssocID="{AD294111-EE70-463E-9AB4-18CEC676C906}" presName="horz1" presStyleCnt="0"/>
      <dgm:spPr/>
    </dgm:pt>
    <dgm:pt modelId="{A605C212-AA88-478E-8FBC-6ED39B321C9A}" type="pres">
      <dgm:prSet presAssocID="{AD294111-EE70-463E-9AB4-18CEC676C906}" presName="tx1" presStyleLbl="revTx" presStyleIdx="0" presStyleCnt="2" custScaleY="1027854" custLinFactNeighborX="-2" custLinFactNeighborY="-16748"/>
      <dgm:spPr/>
      <dgm:t>
        <a:bodyPr/>
        <a:lstStyle/>
        <a:p>
          <a:endParaRPr lang="en-US"/>
        </a:p>
      </dgm:t>
    </dgm:pt>
    <dgm:pt modelId="{D1F0084B-7E59-4101-8C13-62D3BC59C973}" type="pres">
      <dgm:prSet presAssocID="{AD294111-EE70-463E-9AB4-18CEC676C906}" presName="vert1" presStyleCnt="0"/>
      <dgm:spPr/>
    </dgm:pt>
    <dgm:pt modelId="{AB74EADB-EE78-4CDA-BFA0-6B9E44903C1A}" type="pres">
      <dgm:prSet presAssocID="{C8EF1300-69DB-4DFA-9C27-7D9C6A183B45}" presName="thickLine" presStyleLbl="alignNode1" presStyleIdx="1" presStyleCnt="2"/>
      <dgm:spPr/>
    </dgm:pt>
    <dgm:pt modelId="{A0E140C1-3FE9-406A-893A-419DFC31A5FB}" type="pres">
      <dgm:prSet presAssocID="{C8EF1300-69DB-4DFA-9C27-7D9C6A183B45}" presName="horz1" presStyleCnt="0"/>
      <dgm:spPr/>
    </dgm:pt>
    <dgm:pt modelId="{88CFBF73-1DAE-40BF-977A-7C25E6FB8B68}" type="pres">
      <dgm:prSet presAssocID="{C8EF1300-69DB-4DFA-9C27-7D9C6A183B45}" presName="tx1" presStyleLbl="revTx" presStyleIdx="1" presStyleCnt="2" custFlipVert="1" custScaleY="66928" custLinFactNeighborX="-2783" custLinFactNeighborY="57104"/>
      <dgm:spPr/>
      <dgm:t>
        <a:bodyPr/>
        <a:lstStyle/>
        <a:p>
          <a:endParaRPr lang="en-US"/>
        </a:p>
      </dgm:t>
    </dgm:pt>
    <dgm:pt modelId="{3A2493CB-8DE3-441C-875C-3FFA173C9B71}" type="pres">
      <dgm:prSet presAssocID="{C8EF1300-69DB-4DFA-9C27-7D9C6A183B45}" presName="vert1" presStyleCnt="0"/>
      <dgm:spPr/>
    </dgm:pt>
  </dgm:ptLst>
  <dgm:cxnLst>
    <dgm:cxn modelId="{4848418E-767F-4395-821A-5D2DF0632FED}" type="presOf" srcId="{AD294111-EE70-463E-9AB4-18CEC676C906}" destId="{A605C212-AA88-478E-8FBC-6ED39B321C9A}" srcOrd="0" destOrd="0" presId="urn:microsoft.com/office/officeart/2008/layout/LinedList"/>
    <dgm:cxn modelId="{31059CF9-EF5B-4C9B-BA1B-02447E3DAE7C}" srcId="{699F75CF-EAD7-4C4A-A6C4-026E03CE3382}" destId="{AD294111-EE70-463E-9AB4-18CEC676C906}" srcOrd="0" destOrd="0" parTransId="{156771AA-B388-4BC0-95F9-46E870815883}" sibTransId="{DE4CC08C-6343-45AB-8095-2A761431154E}"/>
    <dgm:cxn modelId="{0E5B4D3E-2C08-486C-8B5A-179E37926395}" type="presOf" srcId="{699F75CF-EAD7-4C4A-A6C4-026E03CE3382}" destId="{D6E2ECDE-49DA-480C-A80C-94B0C6C63D4D}" srcOrd="0" destOrd="0" presId="urn:microsoft.com/office/officeart/2008/layout/LinedList"/>
    <dgm:cxn modelId="{592BCE6C-1D8E-41A6-A3BE-C9EE400C7FBA}" type="presOf" srcId="{C8EF1300-69DB-4DFA-9C27-7D9C6A183B45}" destId="{88CFBF73-1DAE-40BF-977A-7C25E6FB8B68}" srcOrd="0" destOrd="0" presId="urn:microsoft.com/office/officeart/2008/layout/LinedList"/>
    <dgm:cxn modelId="{DEDAA048-5B55-4292-8F8A-17B894A382D7}" srcId="{699F75CF-EAD7-4C4A-A6C4-026E03CE3382}" destId="{C8EF1300-69DB-4DFA-9C27-7D9C6A183B45}" srcOrd="1" destOrd="0" parTransId="{1AC4999E-35B4-44CE-A9ED-C595C1579C3A}" sibTransId="{EC356084-C668-478A-B3C3-53F72510A8BE}"/>
    <dgm:cxn modelId="{F59E72F4-790C-4475-B19D-8CA53E9E76FC}" type="presParOf" srcId="{D6E2ECDE-49DA-480C-A80C-94B0C6C63D4D}" destId="{7C1B064E-DD16-4A38-A181-09147E2B5A79}" srcOrd="0" destOrd="0" presId="urn:microsoft.com/office/officeart/2008/layout/LinedList"/>
    <dgm:cxn modelId="{0BE3BA9E-AA79-4468-989E-775631B79027}" type="presParOf" srcId="{D6E2ECDE-49DA-480C-A80C-94B0C6C63D4D}" destId="{6D257820-8C22-402B-98E4-58E8E3306B03}" srcOrd="1" destOrd="0" presId="urn:microsoft.com/office/officeart/2008/layout/LinedList"/>
    <dgm:cxn modelId="{6B800BB4-200C-4374-B204-9DADE0953F80}" type="presParOf" srcId="{6D257820-8C22-402B-98E4-58E8E3306B03}" destId="{A605C212-AA88-478E-8FBC-6ED39B321C9A}" srcOrd="0" destOrd="0" presId="urn:microsoft.com/office/officeart/2008/layout/LinedList"/>
    <dgm:cxn modelId="{2EE5A114-472B-4401-A043-CB9AB7AF9A4E}" type="presParOf" srcId="{6D257820-8C22-402B-98E4-58E8E3306B03}" destId="{D1F0084B-7E59-4101-8C13-62D3BC59C973}" srcOrd="1" destOrd="0" presId="urn:microsoft.com/office/officeart/2008/layout/LinedList"/>
    <dgm:cxn modelId="{3CA4E8D8-FADB-4CDF-A016-6914A020E246}" type="presParOf" srcId="{D6E2ECDE-49DA-480C-A80C-94B0C6C63D4D}" destId="{AB74EADB-EE78-4CDA-BFA0-6B9E44903C1A}" srcOrd="2" destOrd="0" presId="urn:microsoft.com/office/officeart/2008/layout/LinedList"/>
    <dgm:cxn modelId="{3FA1A743-6535-436C-8FBE-8DB08119A43C}" type="presParOf" srcId="{D6E2ECDE-49DA-480C-A80C-94B0C6C63D4D}" destId="{A0E140C1-3FE9-406A-893A-419DFC31A5FB}" srcOrd="3" destOrd="0" presId="urn:microsoft.com/office/officeart/2008/layout/LinedList"/>
    <dgm:cxn modelId="{8C772E5A-015F-4618-AABE-33EFABD98257}" type="presParOf" srcId="{A0E140C1-3FE9-406A-893A-419DFC31A5FB}" destId="{88CFBF73-1DAE-40BF-977A-7C25E6FB8B68}" srcOrd="0" destOrd="0" presId="urn:microsoft.com/office/officeart/2008/layout/LinedList"/>
    <dgm:cxn modelId="{8F6E008F-5B32-42C4-9506-2629711A998A}" type="presParOf" srcId="{A0E140C1-3FE9-406A-893A-419DFC31A5FB}" destId="{3A2493CB-8DE3-441C-875C-3FFA173C9B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B064E-DD16-4A38-A181-09147E2B5A79}">
      <dsp:nvSpPr>
        <dsp:cNvPr id="0" name=""/>
        <dsp:cNvSpPr/>
      </dsp:nvSpPr>
      <dsp:spPr>
        <a:xfrm>
          <a:off x="0" y="0"/>
          <a:ext cx="716168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5C212-AA88-478E-8FBC-6ED39B321C9A}">
      <dsp:nvSpPr>
        <dsp:cNvPr id="0" name=""/>
        <dsp:cNvSpPr/>
      </dsp:nvSpPr>
      <dsp:spPr>
        <a:xfrm>
          <a:off x="0" y="0"/>
          <a:ext cx="7161688" cy="1455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</a:rPr>
            <a:t>כל מועמד יכין כרזה מיוחדת, מושכת ומשכנעת שתציג את הפרטים המופיעים בדף ועוד כיד הדמיון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illel CLM" panose="02000603000000000000" pitchFamily="2" charset="-79"/>
            <a:cs typeface="Hillel CLM" panose="02000603000000000000" pitchFamily="2" charset="-79"/>
          </a:endParaRPr>
        </a:p>
      </dsp:txBody>
      <dsp:txXfrm>
        <a:off x="0" y="0"/>
        <a:ext cx="7161688" cy="1455538"/>
      </dsp:txXfrm>
    </dsp:sp>
    <dsp:sp modelId="{AB74EADB-EE78-4CDA-BFA0-6B9E44903C1A}">
      <dsp:nvSpPr>
        <dsp:cNvPr id="0" name=""/>
        <dsp:cNvSpPr/>
      </dsp:nvSpPr>
      <dsp:spPr>
        <a:xfrm>
          <a:off x="0" y="1455538"/>
          <a:ext cx="716168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FBF73-1DAE-40BF-977A-7C25E6FB8B68}">
      <dsp:nvSpPr>
        <dsp:cNvPr id="0" name=""/>
        <dsp:cNvSpPr/>
      </dsp:nvSpPr>
      <dsp:spPr>
        <a:xfrm>
          <a:off x="0" y="1455538"/>
          <a:ext cx="7161688" cy="1455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1455538"/>
        <a:ext cx="7161688" cy="1455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3f8b53e5f_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3f8b53e5f_7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3f8b53e5f_4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3f8b53e5f_4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deceb1cda6db607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deceb1cda6db607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deceb1cda6db607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deceb1cda6db607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deceb1cda6db607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deceb1cda6db607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deceb1cda6db607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deceb1cda6db607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deceb1cda6db607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deceb1cda6db607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3f8b53e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3f8b53e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3f8b53e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3f8b53e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deceb1cda6db60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deceb1cda6db60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3f8b53e5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3f8b53e5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3f8b53e5f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3f8b53e5f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3f8b53e5f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3f8b53e5f_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deceb1cda6db607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deceb1cda6db607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3f8b53e5f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3f8b53e5f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xmlns="" val="35109516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xmlns="" val="32089259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he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103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xmlns="" val="23851152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he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179396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xmlns="" val="35803313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xmlns="" val="29924886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xmlns="" val="290511213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36879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49296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3803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xmlns="" val="32963229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xmlns="" val="41797991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xmlns="" val="4609367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xmlns="" val="361467148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xmlns="" val="41373030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xmlns="" val="29264308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xmlns="" val="36314239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xmlns="" val="10805662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xmlns="" val="93370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lvl1pPr algn="l" defTabSz="342900" rtl="1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33484" y="0"/>
            <a:ext cx="914400" cy="51435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2468234" y="2761059"/>
            <a:ext cx="3572668" cy="238244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xmlns="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61926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xmlns="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78400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068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xmlns="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6694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xmlns="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54568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8223" y="-6350"/>
            <a:ext cx="4495777" cy="5149850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תמונה 3" descr="title">
            <a:extLst>
              <a:ext uri="{FF2B5EF4-FFF2-40B4-BE49-F238E27FC236}">
                <a16:creationId xmlns:a16="http://schemas.microsoft.com/office/drawing/2014/main" xmlns="" id="{201592C4-E270-4E64-8292-A10E9601DA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1" cy="1342571"/>
          </a:xfrm>
          <a:prstGeom prst="rect">
            <a:avLst/>
          </a:prstGeom>
          <a:noFill/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FE5FE3CB-4F7F-4D77-BAB9-1F1090C9A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531257"/>
            <a:ext cx="4114800" cy="3505200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he-IL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</a:rPr>
              <a:t>מנהלת בית-ספר ומכללה אורט ערד - רונית </a:t>
            </a:r>
            <a:r>
              <a:rPr lang="he-IL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</a:rPr>
              <a:t>ז'אנו</a:t>
            </a:r>
            <a:endParaRPr lang="he-IL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</a:endParaRPr>
          </a:p>
          <a:p>
            <a:pPr marL="0" indent="0">
              <a:buNone/>
            </a:pPr>
            <a:endParaRPr lang="he-IL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</a:endParaRPr>
          </a:p>
          <a:p>
            <a:pPr marL="0" indent="0">
              <a:buNone/>
            </a:pPr>
            <a:r>
              <a:rPr lang="he-IL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</a:rPr>
              <a:t>רכז חינוך חברתי חטיבת ביניים - עמיחי חייט</a:t>
            </a:r>
          </a:p>
          <a:p>
            <a:pPr marL="0" indent="0">
              <a:buNone/>
            </a:pPr>
            <a:endParaRPr lang="he-IL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</a:endParaRPr>
          </a:p>
          <a:p>
            <a:pPr marL="0" indent="0">
              <a:buNone/>
            </a:pPr>
            <a:r>
              <a:rPr lang="he-IL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</a:rPr>
              <a:t>מרכז חברה קהילה לנוער אורט ערד</a:t>
            </a:r>
          </a:p>
        </p:txBody>
      </p:sp>
    </p:spTree>
    <p:extLst>
      <p:ext uri="{BB962C8B-B14F-4D97-AF65-F5344CB8AC3E}">
        <p14:creationId xmlns:p14="http://schemas.microsoft.com/office/powerpoint/2010/main" xmlns="" val="371904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אדם, מקורה, איש, שולחן&#10;&#10;התיאור נוצר באופן אוטומטי">
            <a:extLst>
              <a:ext uri="{FF2B5EF4-FFF2-40B4-BE49-F238E27FC236}">
                <a16:creationId xmlns:a16="http://schemas.microsoft.com/office/drawing/2014/main" xmlns="" id="{08847809-111C-42F6-A1B4-0EB75FA657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</a:blip>
          <a:srcRect l="25788" r="782" b="4967"/>
          <a:stretch/>
        </p:blipFill>
        <p:spPr>
          <a:xfrm>
            <a:off x="3842657" y="10"/>
            <a:ext cx="5298961" cy="5143490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95" name="Google Shape;95;p20"/>
          <p:cNvSpPr txBox="1">
            <a:spLocks noGrp="1"/>
          </p:cNvSpPr>
          <p:nvPr>
            <p:ph type="ctrTitle"/>
          </p:nvPr>
        </p:nvSpPr>
        <p:spPr>
          <a:xfrm>
            <a:off x="431310" y="1692753"/>
            <a:ext cx="3842636" cy="177682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 marL="0" lvl="0" indent="0" algn="ctr" defTabSz="457200" rtl="0">
              <a:spcAft>
                <a:spcPts val="0"/>
              </a:spcAft>
            </a:pPr>
            <a:r>
              <a:rPr lang="he-IL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</a:rPr>
              <a:t>יצירת שולחן הנצחה</a:t>
            </a:r>
            <a:br>
              <a:rPr lang="he-IL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</a:rPr>
            </a:br>
            <a:r>
              <a:rPr lang="he-IL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</a:rPr>
              <a:t>ליום הזיכרון </a:t>
            </a:r>
            <a:br>
              <a:rPr lang="he-IL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</a:rPr>
            </a:br>
            <a:r>
              <a:rPr lang="he-IL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</a:rPr>
              <a:t>לשואה וגבורה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9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1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5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תמונה 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0ED92F70-08E9-4689-8B47-AEB020F45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A30CB225-2139-4F07-8FF7-1D031402F6E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תמונה 14" descr="סמל אורט ערד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126523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-409761" y="0"/>
            <a:ext cx="8520600" cy="22370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5200" dirty="0">
                <a:solidFill>
                  <a:schemeClr val="dk1"/>
                </a:solidFill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מועצת</a:t>
            </a:r>
            <a:r>
              <a:rPr lang="x-none" sz="5000" dirty="0">
                <a:solidFill>
                  <a:schemeClr val="dk1"/>
                </a:solidFill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 התלמידים דואגת </a:t>
            </a:r>
            <a:r>
              <a:rPr lang="x-none" sz="5000">
                <a:solidFill>
                  <a:schemeClr val="dk1"/>
                </a:solidFill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גם </a:t>
            </a:r>
            <a:r>
              <a:rPr lang="he-IL" sz="5000" dirty="0" smtClean="0">
                <a:solidFill>
                  <a:schemeClr val="dk1"/>
                </a:solidFill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     </a:t>
            </a:r>
            <a:r>
              <a:rPr lang="x-none" sz="5000" smtClean="0">
                <a:solidFill>
                  <a:schemeClr val="dk1"/>
                </a:solidFill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לזכויות </a:t>
            </a:r>
            <a:r>
              <a:rPr lang="x-none" sz="5000" dirty="0">
                <a:solidFill>
                  <a:schemeClr val="dk1"/>
                </a:solidFill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התלמידים!</a:t>
            </a:r>
            <a:r>
              <a:rPr lang="x-none" sz="5000" dirty="0">
                <a:solidFill>
                  <a:schemeClr val="dk1"/>
                </a:solidFill>
                <a:latin typeface="Hillel CLM" panose="02000603000000000000" pitchFamily="2" charset="-79"/>
                <a:cs typeface="Hillel CLM" panose="02000603000000000000" pitchFamily="2" charset="-79"/>
              </a:rPr>
              <a:t> </a:t>
            </a:r>
            <a:r>
              <a:rPr lang="x-none" sz="5000" dirty="0">
                <a:solidFill>
                  <a:schemeClr val="lt1"/>
                </a:solidFill>
              </a:rPr>
              <a:t>ץ</a:t>
            </a:r>
            <a:endParaRPr dirty="0"/>
          </a:p>
        </p:txBody>
      </p:sp>
      <p:pic>
        <p:nvPicPr>
          <p:cNvPr id="103" name="Google Shape;103;p21" descr="זכויות האדם והאזרח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216" y="2348211"/>
            <a:ext cx="3530767" cy="249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תמונה 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6BA5D09E-6335-4460-A748-F5A698B00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E0FC9F56-0986-451C-A5FC-8572D5E8D55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תמונה 5" descr="סמל אורט ערד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45" y="0"/>
            <a:ext cx="6353908" cy="8088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subTitle" idx="1"/>
          </p:nvPr>
        </p:nvSpPr>
        <p:spPr>
          <a:xfrm>
            <a:off x="739476" y="3324042"/>
            <a:ext cx="6216024" cy="1379621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2500" lnSpcReduction="10000"/>
          </a:bodyPr>
          <a:lstStyle/>
          <a:p>
            <a:pPr lvl="0" algn="ctr" defTabSz="457200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באווירה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מיוחדת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,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חוויתית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,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כייפית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ושמחה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אנחנו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מקבלים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את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ההזדמנות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לפעול</a:t>
            </a:r>
            <a:r>
              <a:rPr lang="he-I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,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he-I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     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לעוף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עם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החלומות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שלנו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ולהשפיע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  <a:sym typeface="Aharoni"/>
            </a:endParaRPr>
          </a:p>
        </p:txBody>
      </p:sp>
      <p:pic>
        <p:nvPicPr>
          <p:cNvPr id="110" name="Google Shape;110;p22" descr="השפעה- הגדרה ומאפיינים - מבוא לתקשורת המונים 1 יח&quot;ל"/>
          <p:cNvPicPr preferRelativeResize="0"/>
          <p:nvPr/>
        </p:nvPicPr>
        <p:blipFill rotWithShape="1">
          <a:blip r:embed="rId3"/>
          <a:srcRect t="9747" b="17534"/>
          <a:stretch/>
        </p:blipFill>
        <p:spPr>
          <a:xfrm>
            <a:off x="739476" y="457200"/>
            <a:ext cx="6216024" cy="2726268"/>
          </a:xfrm>
          <a:prstGeom prst="rect">
            <a:avLst/>
          </a:prstGeom>
          <a:noFill/>
        </p:spPr>
      </p:pic>
      <p:pic>
        <p:nvPicPr>
          <p:cNvPr id="2" name="תמונה 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6F4D9EBB-40C0-4694-B4AE-0B7F464C6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D1181126-E8A6-472B-A8F2-EC4DEA8FDD5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/>
        </p:nvSpPr>
        <p:spPr>
          <a:xfrm>
            <a:off x="1512277" y="4022790"/>
            <a:ext cx="5896708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dirty="0"/>
              <a:t>מפגש עמיתים של מועצת תלמידים מאורט ערד ושבט אל סייד </a:t>
            </a:r>
            <a:endParaRPr sz="2400" dirty="0"/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00" y="1397675"/>
            <a:ext cx="4426013" cy="248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5749" y="1397676"/>
            <a:ext cx="3319525" cy="2489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תמונה 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EB1A8162-93C9-4865-906F-8E616049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3F2163D6-4403-434F-AA56-93990643EF3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תמונה 6" descr="סמל אורט ערד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" y="0"/>
            <a:ext cx="6389077" cy="9612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4BE9D4C4-9FA3-4885-A769-301639CC7A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Google Shape;117;p23">
            <a:extLst>
              <a:ext uri="{FF2B5EF4-FFF2-40B4-BE49-F238E27FC236}">
                <a16:creationId xmlns:a16="http://schemas.microsoft.com/office/drawing/2014/main" xmlns="" id="{784ADDD7-2E97-41C6-A27D-82D802A68898}"/>
              </a:ext>
            </a:extLst>
          </p:cNvPr>
          <p:cNvPicPr preferRelativeResize="0"/>
          <p:nvPr/>
        </p:nvPicPr>
        <p:blipFill rotWithShape="1">
          <a:blip r:embed="rId2"/>
          <a:srcRect l="11861" r="7968"/>
          <a:stretch/>
        </p:blipFill>
        <p:spPr>
          <a:xfrm>
            <a:off x="3222650" y="3"/>
            <a:ext cx="3623720" cy="3390009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noFill/>
        </p:spPr>
      </p:pic>
      <p:pic>
        <p:nvPicPr>
          <p:cNvPr id="5" name="Google Shape;116;p23">
            <a:extLst>
              <a:ext uri="{FF2B5EF4-FFF2-40B4-BE49-F238E27FC236}">
                <a16:creationId xmlns:a16="http://schemas.microsoft.com/office/drawing/2014/main" xmlns="" id="{6D84ECF2-7CB6-4065-9B71-4291AE04FA9A}"/>
              </a:ext>
            </a:extLst>
          </p:cNvPr>
          <p:cNvPicPr preferRelativeResize="0"/>
          <p:nvPr/>
        </p:nvPicPr>
        <p:blipFill rotWithShape="1">
          <a:blip r:embed="rId3"/>
          <a:srcRect l="14503" r="18737"/>
          <a:stretch/>
        </p:blipFill>
        <p:spPr>
          <a:xfrm>
            <a:off x="3031495" y="-3"/>
            <a:ext cx="6104530" cy="5143500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7EB6695E-BED5-4DA3-8C9B-AD301AEF47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3262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A7FED981-343D-428F-A9C3-3B0AD0EB5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433839"/>
            <a:ext cx="2811796" cy="39168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מפגש עמיתים </a:t>
            </a:r>
          </a:p>
          <a:p>
            <a:pPr marL="0" indent="0" algn="ctr">
              <a:buNone/>
            </a:pPr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מועצת תלמידים</a:t>
            </a:r>
          </a:p>
          <a:p>
            <a:pPr marL="0" indent="0" algn="ctr">
              <a:buNone/>
            </a:pP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אורט ערד ושבט אל סייד </a:t>
            </a:r>
          </a:p>
          <a:p>
            <a:pPr marL="0" indent="0" algn="ctr">
              <a:buNone/>
            </a:pP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תמונה 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36FAD00F-6AD9-480D-A9A3-1CF692959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2587EB09-C146-4AF3-B7B6-741C103C233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677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6F0A399-F1E7-4EF4-BD8F-358C7E2B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949569"/>
            <a:ext cx="6447501" cy="990600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</a:rPr>
              <a:t>קצת </a:t>
            </a:r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</a:rPr>
              <a:t>על התפקידים </a:t>
            </a:r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</a:rPr>
              <a:t>במועצה</a:t>
            </a:r>
          </a:p>
        </p:txBody>
      </p:sp>
      <p:graphicFrame>
        <p:nvGraphicFramePr>
          <p:cNvPr id="8" name="Google Shape;125;p24">
            <a:extLst>
              <a:ext uri="{FF2B5EF4-FFF2-40B4-BE49-F238E27FC236}">
                <a16:creationId xmlns:a16="http://schemas.microsoft.com/office/drawing/2014/main" xmlns="" id="{0F56D7D5-9B64-4230-BC8B-9437391E1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35552289"/>
              </p:ext>
            </p:extLst>
          </p:nvPr>
        </p:nvGraphicFramePr>
        <p:xfrm>
          <a:off x="508397" y="1793600"/>
          <a:ext cx="6447235" cy="2681992"/>
        </p:xfrm>
        <a:graphic>
          <a:graphicData uri="http://schemas.openxmlformats.org/drawingml/2006/table">
            <a:tbl>
              <a:tblPr>
                <a:noFill/>
                <a:tableStyleId>{66128986-6FB5-4665-A647-13953292FDEB}</a:tableStyleId>
              </a:tblPr>
              <a:tblGrid>
                <a:gridCol w="2445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1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8199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300" dirty="0">
                          <a:cs typeface="Nehama" panose="00000400000000000000" pitchFamily="2" charset="-79"/>
                        </a:rPr>
                        <a:t> </a:t>
                      </a:r>
                      <a:r>
                        <a:rPr lang="x-none" sz="3500" dirty="0">
                          <a:cs typeface="Nehama" panose="00000400000000000000" pitchFamily="2" charset="-79"/>
                        </a:rPr>
                        <a:t>מועצה</a:t>
                      </a:r>
                      <a:endParaRPr sz="3500" dirty="0">
                        <a:cs typeface="Nehama" panose="00000400000000000000" pitchFamily="2" charset="-79"/>
                      </a:endParaRPr>
                    </a:p>
                  </a:txBody>
                  <a:tcPr marL="85401" marR="85401" marT="85401" marB="85401"/>
                </a:tc>
                <a:tc>
                  <a:txBody>
                    <a:bodyPr/>
                    <a:lstStyle/>
                    <a:p>
                      <a:pPr marL="457200" lvl="0" indent="-412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Char char="●"/>
                      </a:pPr>
                      <a:r>
                        <a:rPr lang="x-none" sz="2700" dirty="0">
                          <a:solidFill>
                            <a:schemeClr val="dk1"/>
                          </a:solidFill>
                          <a:cs typeface="Nehama" panose="00000400000000000000" pitchFamily="2" charset="-79"/>
                        </a:rPr>
                        <a:t>ועדת פרסום ושיווק</a:t>
                      </a:r>
                      <a:endParaRPr sz="2700" dirty="0">
                        <a:solidFill>
                          <a:schemeClr val="dk1"/>
                        </a:solidFill>
                        <a:cs typeface="Nehama" panose="00000400000000000000" pitchFamily="2" charset="-79"/>
                      </a:endParaRPr>
                    </a:p>
                    <a:p>
                      <a:pPr marL="457200" lvl="0" indent="-412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Char char="●"/>
                      </a:pPr>
                      <a:r>
                        <a:rPr lang="x-none" sz="2700" dirty="0">
                          <a:solidFill>
                            <a:schemeClr val="dk1"/>
                          </a:solidFill>
                          <a:cs typeface="Nehama" panose="00000400000000000000" pitchFamily="2" charset="-79"/>
                        </a:rPr>
                        <a:t>ועדת הדרכה</a:t>
                      </a:r>
                      <a:endParaRPr sz="2700" dirty="0">
                        <a:solidFill>
                          <a:schemeClr val="dk1"/>
                        </a:solidFill>
                        <a:cs typeface="Nehama" panose="00000400000000000000" pitchFamily="2" charset="-79"/>
                      </a:endParaRPr>
                    </a:p>
                    <a:p>
                      <a:pPr marL="457200" lvl="0" indent="-412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Char char="●"/>
                      </a:pPr>
                      <a:r>
                        <a:rPr lang="x-none" sz="2700" dirty="0">
                          <a:solidFill>
                            <a:schemeClr val="dk1"/>
                          </a:solidFill>
                          <a:cs typeface="Nehama" panose="00000400000000000000" pitchFamily="2" charset="-79"/>
                        </a:rPr>
                        <a:t>אחראי פרוטוקול</a:t>
                      </a:r>
                      <a:endParaRPr sz="2700" dirty="0">
                        <a:solidFill>
                          <a:schemeClr val="dk1"/>
                        </a:solidFill>
                        <a:cs typeface="Nehama" panose="00000400000000000000" pitchFamily="2" charset="-79"/>
                      </a:endParaRPr>
                    </a:p>
                    <a:p>
                      <a:pPr marL="457200" lvl="0" indent="-412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Char char="●"/>
                      </a:pPr>
                      <a:r>
                        <a:rPr lang="x-none" sz="2700" dirty="0">
                          <a:solidFill>
                            <a:schemeClr val="dk1"/>
                          </a:solidFill>
                          <a:cs typeface="Nehama" panose="00000400000000000000" pitchFamily="2" charset="-79"/>
                        </a:rPr>
                        <a:t>אחראי מייל וארכיון דרייב</a:t>
                      </a:r>
                      <a:endParaRPr sz="2700" dirty="0">
                        <a:solidFill>
                          <a:schemeClr val="dk1"/>
                        </a:solidFill>
                        <a:cs typeface="Nehama" panose="00000400000000000000" pitchFamily="2" charset="-79"/>
                      </a:endParaRPr>
                    </a:p>
                    <a:p>
                      <a:pPr marL="457200" lvl="0" indent="-412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Char char="●"/>
                      </a:pPr>
                      <a:r>
                        <a:rPr lang="x-none" sz="2700" dirty="0">
                          <a:solidFill>
                            <a:schemeClr val="dk1"/>
                          </a:solidFill>
                          <a:cs typeface="Nehama" panose="00000400000000000000" pitchFamily="2" charset="-79"/>
                        </a:rPr>
                        <a:t>כתב מועצה</a:t>
                      </a:r>
                      <a:endParaRPr sz="2700" dirty="0">
                        <a:solidFill>
                          <a:schemeClr val="dk1"/>
                        </a:solidFill>
                        <a:cs typeface="Nehama" panose="00000400000000000000" pitchFamily="2" charset="-79"/>
                      </a:endParaRPr>
                    </a:p>
                    <a:p>
                      <a:pPr marL="457200" lvl="0" indent="-412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Char char="●"/>
                      </a:pPr>
                      <a:r>
                        <a:rPr lang="x-none" sz="2700" dirty="0">
                          <a:solidFill>
                            <a:schemeClr val="dk1"/>
                          </a:solidFill>
                          <a:cs typeface="Nehama" panose="00000400000000000000" pitchFamily="2" charset="-79"/>
                        </a:rPr>
                        <a:t>מעצב מועצה</a:t>
                      </a:r>
                      <a:endParaRPr sz="2200" dirty="0">
                        <a:cs typeface="Nehama" panose="00000400000000000000" pitchFamily="2" charset="-79"/>
                      </a:endParaRPr>
                    </a:p>
                  </a:txBody>
                  <a:tcPr marL="85401" marR="85401" marT="85401" marB="8540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תמונה 5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B4C09565-F5C1-4101-B7FA-35E396694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11CE60-7FCC-4D59-B36B-0EFD0E8BBB7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תמונה 6" descr="סמל אורט ערד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916615" cy="9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577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1F2B4773-3207-44CC-B7AC-892B70498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2B8267CA-A7A5-4E11-9D92-4EAC3DD3E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E83D61B5-C6B4-4A4B-85AD-FEE7A54912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xmlns="" id="{A0B67FE4-688F-4497-8BFD-157613A697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xmlns="" id="{3BF5BE1A-9BAC-4581-A82B-FD8FE31595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xmlns="" id="{971E5644-6772-414A-8199-E30BFB02A5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xmlns="" id="{E8246D50-BB0C-408E-93FD-7B8D63A7F7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xmlns="" id="{AFBC5D22-68C1-44FB-8181-CB84ECAA83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xmlns="" id="{FB6D0FCE-FBDB-4655-A1A7-640B1E86B5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xmlns="" id="{BC8157DF-FD90-4AD6-B803-3AC0ACD8E6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xmlns="" id="{3548B067-9D63-4D21-92EF-CBC9E6338C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aphicFrame>
        <p:nvGraphicFramePr>
          <p:cNvPr id="130" name="Google Shape;130;p25"/>
          <p:cNvGraphicFramePr/>
          <p:nvPr>
            <p:extLst>
              <p:ext uri="{D42A27DB-BD31-4B8C-83A1-F6EECF244321}">
                <p14:modId xmlns:p14="http://schemas.microsoft.com/office/powerpoint/2010/main" xmlns="" val="244071792"/>
              </p:ext>
            </p:extLst>
          </p:nvPr>
        </p:nvGraphicFramePr>
        <p:xfrm>
          <a:off x="459133" y="518574"/>
          <a:ext cx="6357868" cy="3673700"/>
        </p:xfrm>
        <a:graphic>
          <a:graphicData uri="http://schemas.openxmlformats.org/drawingml/2006/table">
            <a:tbl>
              <a:tblPr firstRow="1" bandRow="1">
                <a:noFill/>
                <a:tableStyleId>{66128986-6FB5-4665-A647-13953292FDEB}</a:tableStyleId>
              </a:tblPr>
              <a:tblGrid>
                <a:gridCol w="23724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54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158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cs typeface="Nehama" panose="00000400000000000000" pitchFamily="2" charset="-79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cs typeface="Nehama" panose="00000400000000000000" pitchFamily="2" charset="-79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cs typeface="Nehama" panose="00000400000000000000" pitchFamily="2" charset="-79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cs typeface="Nehama" panose="00000400000000000000" pitchFamily="2" charset="-79"/>
                      </a:endParaRPr>
                    </a:p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3200">
                          <a:cs typeface="Nehama" panose="00000400000000000000" pitchFamily="2" charset="-79"/>
                        </a:rPr>
                        <a:t>צוות ניהולי</a:t>
                      </a:r>
                      <a:endParaRPr sz="3200">
                        <a:cs typeface="Nehama" panose="00000400000000000000" pitchFamily="2" charset="-79"/>
                      </a:endParaRPr>
                    </a:p>
                  </a:txBody>
                  <a:tcPr marL="64985" marR="64985" marT="64985" marB="64985"/>
                </a:tc>
                <a:tc>
                  <a:txBody>
                    <a:bodyPr/>
                    <a:lstStyle/>
                    <a:p>
                      <a:pPr marL="457200" lvl="0" indent="-3810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Char char="●"/>
                      </a:pPr>
                      <a:r>
                        <a:rPr lang="x-none" sz="2800" dirty="0">
                          <a:solidFill>
                            <a:schemeClr val="dk1"/>
                          </a:solidFill>
                          <a:cs typeface="Nehama" panose="00000400000000000000" pitchFamily="2" charset="-79"/>
                        </a:rPr>
                        <a:t>מזכיר מועצה </a:t>
                      </a:r>
                      <a:endParaRPr sz="2800" dirty="0">
                        <a:solidFill>
                          <a:schemeClr val="dk1"/>
                        </a:solidFill>
                        <a:cs typeface="Nehama" panose="00000400000000000000" pitchFamily="2" charset="-79"/>
                      </a:endParaRPr>
                    </a:p>
                    <a:p>
                      <a:pPr marL="457200" lvl="0" indent="-3810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Char char="●"/>
                      </a:pPr>
                      <a:r>
                        <a:rPr lang="x-none" sz="2800" dirty="0">
                          <a:solidFill>
                            <a:schemeClr val="dk1"/>
                          </a:solidFill>
                          <a:cs typeface="Nehama" panose="00000400000000000000" pitchFamily="2" charset="-79"/>
                        </a:rPr>
                        <a:t>מפיק</a:t>
                      </a:r>
                      <a:endParaRPr sz="2800" dirty="0">
                        <a:solidFill>
                          <a:schemeClr val="dk1"/>
                        </a:solidFill>
                        <a:cs typeface="Nehama" panose="00000400000000000000" pitchFamily="2" charset="-79"/>
                      </a:endParaRPr>
                    </a:p>
                    <a:p>
                      <a:pPr marL="457200" lvl="0" indent="-3810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Char char="●"/>
                      </a:pPr>
                      <a:r>
                        <a:rPr lang="x-none" sz="2800" dirty="0">
                          <a:solidFill>
                            <a:schemeClr val="dk1"/>
                          </a:solidFill>
                          <a:cs typeface="Nehama" panose="00000400000000000000" pitchFamily="2" charset="-79"/>
                        </a:rPr>
                        <a:t>אחראי לוגיסטיקה </a:t>
                      </a:r>
                      <a:endParaRPr sz="2800" dirty="0">
                        <a:solidFill>
                          <a:schemeClr val="dk1"/>
                        </a:solidFill>
                        <a:cs typeface="Nehama" panose="00000400000000000000" pitchFamily="2" charset="-79"/>
                      </a:endParaRPr>
                    </a:p>
                    <a:p>
                      <a:pPr marL="457200" lvl="0" indent="-3810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Char char="●"/>
                      </a:pPr>
                      <a:r>
                        <a:rPr lang="x-none" sz="2800" dirty="0">
                          <a:solidFill>
                            <a:schemeClr val="dk1"/>
                          </a:solidFill>
                          <a:cs typeface="Nehama" panose="00000400000000000000" pitchFamily="2" charset="-79"/>
                        </a:rPr>
                        <a:t>יו"ר ועדת הדרכה </a:t>
                      </a:r>
                      <a:endParaRPr sz="2800" dirty="0">
                        <a:solidFill>
                          <a:schemeClr val="dk1"/>
                        </a:solidFill>
                        <a:cs typeface="Nehama" panose="00000400000000000000" pitchFamily="2" charset="-79"/>
                      </a:endParaRPr>
                    </a:p>
                    <a:p>
                      <a:pPr marL="457200" lvl="0" indent="-3810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Char char="●"/>
                      </a:pPr>
                      <a:r>
                        <a:rPr lang="x-none" sz="2800" dirty="0">
                          <a:solidFill>
                            <a:schemeClr val="dk1"/>
                          </a:solidFill>
                          <a:cs typeface="Nehama" panose="00000400000000000000" pitchFamily="2" charset="-79"/>
                        </a:rPr>
                        <a:t>יו"ר ועדת פרסום ושיווק </a:t>
                      </a:r>
                      <a:endParaRPr sz="2400" dirty="0">
                        <a:cs typeface="Nehama" panose="00000400000000000000" pitchFamily="2" charset="-79"/>
                      </a:endParaRPr>
                    </a:p>
                  </a:txBody>
                  <a:tcPr marL="64985" marR="64985" marT="64985" marB="6498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590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cs typeface="Nehama" panose="00000400000000000000" pitchFamily="2" charset="-79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cs typeface="Nehama" panose="00000400000000000000" pitchFamily="2" charset="-79"/>
                      </a:endParaRPr>
                    </a:p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3200" dirty="0">
                          <a:cs typeface="Nehama" panose="00000400000000000000" pitchFamily="2" charset="-79"/>
                        </a:rPr>
                        <a:t>הנהלה</a:t>
                      </a:r>
                      <a:endParaRPr sz="3200" dirty="0">
                        <a:cs typeface="Nehama" panose="00000400000000000000" pitchFamily="2" charset="-79"/>
                      </a:endParaRPr>
                    </a:p>
                  </a:txBody>
                  <a:tcPr marL="64985" marR="64985" marT="64985" marB="64985"/>
                </a:tc>
                <a:tc>
                  <a:txBody>
                    <a:bodyPr/>
                    <a:lstStyle/>
                    <a:p>
                      <a:pPr marL="457200" lvl="0" indent="-3810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x-none" sz="2800" dirty="0">
                          <a:cs typeface="Nehama" panose="00000400000000000000" pitchFamily="2" charset="-79"/>
                        </a:rPr>
                        <a:t>מלווה מועצה (עמיחי)</a:t>
                      </a:r>
                      <a:endParaRPr sz="2800" dirty="0">
                        <a:cs typeface="Nehama" panose="00000400000000000000" pitchFamily="2" charset="-79"/>
                      </a:endParaRPr>
                    </a:p>
                    <a:p>
                      <a:pPr marL="457200" lvl="0" indent="-3810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x-none" sz="2800" dirty="0">
                          <a:cs typeface="Nehama" panose="00000400000000000000" pitchFamily="2" charset="-79"/>
                        </a:rPr>
                        <a:t>יושב ראש </a:t>
                      </a:r>
                      <a:endParaRPr sz="2800" dirty="0">
                        <a:cs typeface="Nehama" panose="00000400000000000000" pitchFamily="2" charset="-79"/>
                      </a:endParaRPr>
                    </a:p>
                    <a:p>
                      <a:pPr marL="457200" lvl="0" indent="-3810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Char char="●"/>
                      </a:pPr>
                      <a:r>
                        <a:rPr lang="x-none" sz="2800" dirty="0">
                          <a:cs typeface="Nehama" panose="00000400000000000000" pitchFamily="2" charset="-79"/>
                        </a:rPr>
                        <a:t>סגן יושב ראש</a:t>
                      </a:r>
                      <a:endParaRPr sz="2800" dirty="0">
                        <a:cs typeface="Nehama" panose="00000400000000000000" pitchFamily="2" charset="-79"/>
                      </a:endParaRPr>
                    </a:p>
                  </a:txBody>
                  <a:tcPr marL="64985" marR="64985" marT="64985" marB="6498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תמונה 5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8DD5B3A9-3C4D-405E-8A98-515AB7536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5EC1ACCA-6283-4D12-8E7F-F0F88456109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4DE830A-B531-4A3B-96F6-0ECE88B085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2813DF2C-461A-4A8F-9679-A172790D1F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4CD3A85-C039-4249-86E4-1EB9318B54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887EA6D2-2883-42C2-993D-094CA6D65D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3B895046-636F-4D1B-ACA4-29AA0CB33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C6B0CDE3-E054-4EDD-A43B-F96843D8BF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3B66B1A2-F145-4C9B-85CC-4BF30D58CB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5D4FC972-94B3-4035-8D31-E668C132B4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374B9941-AFBE-4A77-A50E-B6EA04A746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27A982C5-2C38-4CE9-BC18-94697AD65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0060D8D1-7BB1-498F-AFBB-ADAC130A9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D481E57-F541-48CA-9818-6913967F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5" y="764825"/>
            <a:ext cx="4875315" cy="39577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60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אז איך אפשר </a:t>
            </a:r>
            <a:r>
              <a:rPr lang="en-US" sz="6000" b="1" kern="12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להתקבל</a:t>
            </a:r>
            <a:r>
              <a:rPr lang="en-US" sz="60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6000" b="1" kern="12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למועצה</a:t>
            </a:r>
            <a:r>
              <a:rPr lang="he-IL" sz="6000" b="1" kern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?</a:t>
            </a:r>
            <a:r>
              <a:rPr lang="en-US" sz="6000" b="1" kern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60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?</a:t>
            </a:r>
            <a:r>
              <a:rPr 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Graphic 5" descr="התזה">
            <a:extLst>
              <a:ext uri="{FF2B5EF4-FFF2-40B4-BE49-F238E27FC236}">
                <a16:creationId xmlns:a16="http://schemas.microsoft.com/office/drawing/2014/main" xmlns="" id="{87D17DDC-0804-4D5B-BBAE-45FE77B00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29198" y="1806447"/>
            <a:ext cx="2460460" cy="2460460"/>
          </a:xfrm>
          <a:prstGeom prst="rect">
            <a:avLst/>
          </a:prstGeom>
        </p:spPr>
      </p:pic>
      <p:pic>
        <p:nvPicPr>
          <p:cNvPr id="7" name="תמונה 6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62A1A4BB-9AE3-4A95-ADEE-5A1C3428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CF7EAD67-B29C-4E23-972F-31863847FE7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תמונה 19" descr="סמל אורט ערד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23" y="0"/>
            <a:ext cx="6424246" cy="126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0184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xmlns="" id="{C52ED567-06B3-4107-9773-BBB6BD786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618" cy="5143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17A128EA-9407-422A-8592-B64EFF355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31" y="293676"/>
            <a:ext cx="5453768" cy="4498581"/>
          </a:xfrm>
        </p:spPr>
        <p:txBody>
          <a:bodyPr anchor="ctr">
            <a:normAutofit/>
          </a:bodyPr>
          <a:lstStyle/>
          <a:p>
            <a:pPr marL="457200" lvl="0" indent="-406400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haroni"/>
              <a:buChar char="●"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כלליות - כל תלמידי בית הספר זכאים לבחור ללא הבדל של דת, גזע מי וגיל</a:t>
            </a:r>
          </a:p>
          <a:p>
            <a:pPr marL="457200" lvl="0" indent="0" rtl="1">
              <a:spcBef>
                <a:spcPts val="0"/>
              </a:spcBef>
              <a:spcAft>
                <a:spcPts val="0"/>
              </a:spcAft>
              <a:buNone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ea typeface="Aharoni"/>
              <a:cs typeface="Hillel CLM" panose="02000603000000000000" pitchFamily="2" charset="-79"/>
              <a:sym typeface="Aharoni"/>
            </a:endParaRPr>
          </a:p>
          <a:p>
            <a:pPr marL="457200" lvl="0" indent="-406400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haroni"/>
              <a:buChar char="●"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שוות - כל בוחר מצביע פעם אחת</a:t>
            </a:r>
          </a:p>
          <a:p>
            <a:pPr marL="457200" lvl="0" indent="0" rtl="1">
              <a:spcBef>
                <a:spcPts val="0"/>
              </a:spcBef>
              <a:spcAft>
                <a:spcPts val="0"/>
              </a:spcAft>
              <a:buNone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ea typeface="Aharoni"/>
              <a:cs typeface="Hillel CLM" panose="02000603000000000000" pitchFamily="2" charset="-79"/>
              <a:sym typeface="Aharoni"/>
            </a:endParaRPr>
          </a:p>
          <a:p>
            <a:pPr marL="457200" lvl="0" indent="-406400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haroni"/>
              <a:buChar char="●"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מחזוריות - הבחירות מתקיימות פעם בשנה במועד קבוע</a:t>
            </a:r>
          </a:p>
          <a:p>
            <a:endParaRPr lang="he-IL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xmlns="" id="{AF551D8B-3775-4477-88B7-7B7C350D3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2" y="0"/>
            <a:ext cx="3493008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1" name="Straight Connector 11">
            <a:extLst>
              <a:ext uri="{FF2B5EF4-FFF2-40B4-BE49-F238E27FC236}">
                <a16:creationId xmlns:a16="http://schemas.microsoft.com/office/drawing/2014/main" xmlns="" id="{1A901C3D-CFAE-460D-BD0E-7D22164D7D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942659" y="0"/>
            <a:ext cx="794940" cy="51435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xmlns="" id="{837C0EA9-1437-4437-9D20-2BBDA1AA9F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791200" y="2791046"/>
            <a:ext cx="3259170" cy="2352453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BB934D2B-85E2-4375-94EE-B66C16BF79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xmlns="" id="{9B445E02-D785-4565-B842-9567BBC09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19">
            <a:extLst>
              <a:ext uri="{FF2B5EF4-FFF2-40B4-BE49-F238E27FC236}">
                <a16:creationId xmlns:a16="http://schemas.microsoft.com/office/drawing/2014/main" xmlns="" id="{2C153736-D102-4F57-9DE7-615AFC02B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xmlns="" id="{BA407A52-66F4-4CDE-A726-FF79F3EC3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xmlns="" id="{D28FFB34-4FC3-46F5-B900-D3B774FD0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xmlns="" id="{205F7B13-ACB5-46BE-8070-0431266B1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xmlns="" id="{D52A0D23-45DD-4DF4-ADE6-A81F409BB9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5F0AA39-3508-48A2-B7FB-E5556D6F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169" y="293676"/>
            <a:ext cx="3070249" cy="4498581"/>
          </a:xfrm>
        </p:spPr>
        <p:txBody>
          <a:bodyPr anchor="ctr">
            <a:normAutofit/>
          </a:bodyPr>
          <a:lstStyle/>
          <a:p>
            <a:pPr algn="ctr"/>
            <a:r>
              <a:rPr lang="x-none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מועצת התלמידים נבחרת על פי בחירות דמוקרטיות :</a:t>
            </a:r>
            <a:endParaRPr lang="he-IL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</a:endParaRPr>
          </a:p>
        </p:txBody>
      </p:sp>
      <p:pic>
        <p:nvPicPr>
          <p:cNvPr id="4" name="תמונה 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A4E800F4-BAF4-4585-A4BA-4FC77A6FE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0584526D-5BA6-4B38-AE65-AC2E99F4238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593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xmlns="" id="{C52ED567-06B3-4107-9773-BBB6BD786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618" cy="5143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17A128EA-9407-422A-8592-B64EFF355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31" y="293676"/>
            <a:ext cx="5453768" cy="4498581"/>
          </a:xfrm>
        </p:spPr>
        <p:txBody>
          <a:bodyPr anchor="ctr">
            <a:normAutofit fontScale="92500"/>
          </a:bodyPr>
          <a:lstStyle/>
          <a:p>
            <a:pPr marL="457200" lvl="0" indent="-40640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haroni"/>
              <a:buChar char="●"/>
            </a:pPr>
            <a:r>
              <a:rPr lang="he-I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תחרותיות - ההתמודדות בבחירות היא בין מספר מתמודדים</a:t>
            </a:r>
          </a:p>
          <a:p>
            <a:pPr marL="45720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ea typeface="Aharoni"/>
              <a:cs typeface="Hillel CLM" panose="02000603000000000000" pitchFamily="2" charset="-79"/>
              <a:sym typeface="Aharoni"/>
            </a:endParaRPr>
          </a:p>
          <a:p>
            <a:pPr marL="45720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ea typeface="Aharoni"/>
              <a:cs typeface="Hillel CLM" panose="02000603000000000000" pitchFamily="2" charset="-79"/>
              <a:sym typeface="Aharoni"/>
            </a:endParaRPr>
          </a:p>
          <a:p>
            <a:pPr marL="457200" lvl="0" indent="-40640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haroni"/>
              <a:buChar char="●"/>
            </a:pPr>
            <a:r>
              <a:rPr lang="he-I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חופשיות  - כל תלמיד בבית הספר רשאי להתמודד בבחירות, הבחירות מתקיימות באווירה של חופש לבוחרים ולנבחרים</a:t>
            </a:r>
          </a:p>
          <a:p>
            <a:pPr marL="45720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ea typeface="Aharoni"/>
              <a:cs typeface="Hillel CLM" panose="02000603000000000000" pitchFamily="2" charset="-79"/>
              <a:sym typeface="Aharoni"/>
            </a:endParaRPr>
          </a:p>
          <a:p>
            <a:pPr marL="45720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ea typeface="Aharoni"/>
              <a:cs typeface="Hillel CLM" panose="02000603000000000000" pitchFamily="2" charset="-79"/>
              <a:sym typeface="Aharoni"/>
            </a:endParaRPr>
          </a:p>
          <a:p>
            <a:pPr marL="457200" lvl="0" indent="-40640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haroni"/>
              <a:buChar char="●"/>
            </a:pPr>
            <a:r>
              <a:rPr lang="he-I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חשאיות - הליך הבחירות הוא חשאי, איש אינו יודע במי בחרת</a:t>
            </a:r>
          </a:p>
          <a:p>
            <a:endParaRPr lang="he-IL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xmlns="" id="{AF551D8B-3775-4477-88B7-7B7C350D3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2" y="0"/>
            <a:ext cx="3493008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1" name="Straight Connector 11">
            <a:extLst>
              <a:ext uri="{FF2B5EF4-FFF2-40B4-BE49-F238E27FC236}">
                <a16:creationId xmlns:a16="http://schemas.microsoft.com/office/drawing/2014/main" xmlns="" id="{1A901C3D-CFAE-460D-BD0E-7D22164D7D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942659" y="0"/>
            <a:ext cx="794940" cy="51435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xmlns="" id="{837C0EA9-1437-4437-9D20-2BBDA1AA9F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791200" y="2791046"/>
            <a:ext cx="3259170" cy="2352453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BB934D2B-85E2-4375-94EE-B66C16BF79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xmlns="" id="{9B445E02-D785-4565-B842-9567BBC09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19">
            <a:extLst>
              <a:ext uri="{FF2B5EF4-FFF2-40B4-BE49-F238E27FC236}">
                <a16:creationId xmlns:a16="http://schemas.microsoft.com/office/drawing/2014/main" xmlns="" id="{2C153736-D102-4F57-9DE7-615AFC02B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xmlns="" id="{BA407A52-66F4-4CDE-A726-FF79F3EC3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xmlns="" id="{D28FFB34-4FC3-46F5-B900-D3B774FD0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xmlns="" id="{205F7B13-ACB5-46BE-8070-0431266B1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xmlns="" id="{D52A0D23-45DD-4DF4-ADE6-A81F409BB9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5F0AA39-3508-48A2-B7FB-E5556D6F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169" y="293676"/>
            <a:ext cx="3070249" cy="4498581"/>
          </a:xfrm>
        </p:spPr>
        <p:txBody>
          <a:bodyPr anchor="ctr">
            <a:normAutofit/>
          </a:bodyPr>
          <a:lstStyle/>
          <a:p>
            <a:pPr algn="ctr"/>
            <a:r>
              <a:rPr lang="x-none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מועצת התלמידים נבחרת על פי בחירות דמוקרטיות :</a:t>
            </a:r>
            <a:endParaRPr lang="he-IL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</a:endParaRPr>
          </a:p>
        </p:txBody>
      </p:sp>
      <p:pic>
        <p:nvPicPr>
          <p:cNvPr id="4" name="תמונה 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84EF0A01-C588-4843-A80D-02151320B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08D0AC49-1368-4AFA-8E25-71F65D61191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22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xmlns="" id="{0ADFFC45-3DC9-4433-926F-043E879D9D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B5F26A87-0610-435F-AA13-BD658385C9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200422" y="-6351"/>
            <a:ext cx="3572669" cy="5149850"/>
            <a:chOff x="67175" y="-8467"/>
            <a:chExt cx="4763558" cy="6866467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E6321436-5AAD-4FB6-BB0D-316D4540E8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94B0BD33-3D46-4F43-947A-825DFEF610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23">
              <a:extLst>
                <a:ext uri="{FF2B5EF4-FFF2-40B4-BE49-F238E27FC236}">
                  <a16:creationId xmlns:a16="http://schemas.microsoft.com/office/drawing/2014/main" xmlns="" id="{92E26C27-E1F5-47DC-9F83-469D196C55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9" name="Rectangle 25">
              <a:extLst>
                <a:ext uri="{FF2B5EF4-FFF2-40B4-BE49-F238E27FC236}">
                  <a16:creationId xmlns:a16="http://schemas.microsoft.com/office/drawing/2014/main" xmlns="" id="{95F944E7-2B4E-4AE2-B4DB-846FF8AE0B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0" name="Isosceles Triangle 119">
              <a:extLst>
                <a:ext uri="{FF2B5EF4-FFF2-40B4-BE49-F238E27FC236}">
                  <a16:creationId xmlns:a16="http://schemas.microsoft.com/office/drawing/2014/main" xmlns="" id="{FF14952D-390F-46CC-B302-73DDD9C416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1" name="Rectangle 27">
              <a:extLst>
                <a:ext uri="{FF2B5EF4-FFF2-40B4-BE49-F238E27FC236}">
                  <a16:creationId xmlns:a16="http://schemas.microsoft.com/office/drawing/2014/main" xmlns="" id="{867CDE55-B22A-40D0-882A-9452919EEC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xmlns="" id="{8C409231-C942-4808-B529-DAC32A7DB0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263009"/>
            <a:ext cx="4344616" cy="3941101"/>
          </a:xfrm>
          <a:prstGeom prst="rect">
            <a:avLst/>
          </a:prstGeom>
        </p:spPr>
        <p:txBody>
          <a:bodyPr spcFirstLastPara="1" lIns="91425" tIns="91425" rIns="91425" bIns="91425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מועצת תלמידים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אורט  ערד</a:t>
            </a: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xmlns="" id="{69370F01-B8C9-4CE4-824C-92B2792E6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52372" y="-6351"/>
            <a:ext cx="3806198" cy="5149851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601351" y="-22668"/>
            <a:ext cx="3402530" cy="2582620"/>
          </a:xfrm>
          <a:prstGeom prst="rect">
            <a:avLst/>
          </a:prstGeom>
        </p:spPr>
        <p:txBody>
          <a:bodyPr spcFirstLastPara="1" lIns="91425" tIns="91425" rIns="91425" bIns="91425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600"/>
              </a:spcAft>
              <a:buNone/>
            </a:pPr>
            <a:r>
              <a:rPr lang="he-IL" sz="3600" dirty="0">
                <a:solidFill>
                  <a:srgbClr val="FFFFFF"/>
                </a:solidFill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מנהיגות יוצרת, מגשימה </a:t>
            </a:r>
            <a:r>
              <a:rPr lang="en-GB" sz="3600" dirty="0" smtClean="0">
                <a:solidFill>
                  <a:srgbClr val="FFFFFF"/>
                </a:solidFill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     </a:t>
            </a:r>
            <a:r>
              <a:rPr lang="he-IL" sz="3600" dirty="0" smtClean="0">
                <a:solidFill>
                  <a:srgbClr val="FFFFFF"/>
                </a:solidFill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ומקדמת </a:t>
            </a:r>
            <a:r>
              <a:rPr lang="he-IL" sz="3600" dirty="0">
                <a:solidFill>
                  <a:srgbClr val="FFFFFF"/>
                </a:solidFill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טוב</a:t>
            </a:r>
          </a:p>
        </p:txBody>
      </p:sp>
      <p:pic>
        <p:nvPicPr>
          <p:cNvPr id="4" name="תמונה 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E57C7434-25B9-4032-A7D3-FD05A563C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3EF0842B-8CF0-4825-B8BC-77C89B15A0F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תמונה 8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29114C45-B0D3-4F89-9C7C-E24EB72EB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815" y="2442721"/>
            <a:ext cx="3397528" cy="1583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95046" y="4337538"/>
            <a:ext cx="7596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 </a:t>
            </a:r>
            <a:r>
              <a:rPr lang="he-IL" dirty="0" smtClean="0"/>
              <a:t>  </a:t>
            </a:r>
            <a:r>
              <a:rPr lang="he-IL" sz="2000" dirty="0" smtClean="0"/>
              <a:t>מנהלת בית-הספר ומכללה אורט ערד </a:t>
            </a:r>
            <a:r>
              <a:rPr lang="he-IL" sz="2000" dirty="0" err="1" smtClean="0"/>
              <a:t>– רונית</a:t>
            </a:r>
            <a:r>
              <a:rPr lang="he-IL" sz="2000" dirty="0" smtClean="0"/>
              <a:t> </a:t>
            </a:r>
            <a:r>
              <a:rPr lang="he-IL" sz="2000" dirty="0" err="1" smtClean="0"/>
              <a:t>ז'אנו</a:t>
            </a:r>
            <a:r>
              <a:rPr lang="he-IL" sz="2000" dirty="0" smtClean="0"/>
              <a:t> </a:t>
            </a:r>
          </a:p>
          <a:p>
            <a:pPr algn="ctr"/>
            <a:r>
              <a:rPr lang="he-IL" sz="2000" dirty="0" smtClean="0"/>
              <a:t> </a:t>
            </a:r>
            <a:r>
              <a:rPr lang="he-IL" sz="2000" dirty="0" smtClean="0"/>
              <a:t>  רכז חברתי חטיבת ביניים ורכז מועצת תלמידים </a:t>
            </a:r>
            <a:r>
              <a:rPr lang="he-IL" sz="2000" dirty="0" err="1" smtClean="0"/>
              <a:t>– עמיחי</a:t>
            </a:r>
            <a:r>
              <a:rPr lang="he-IL" sz="2000" dirty="0" smtClean="0"/>
              <a:t> חייט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-152399" y="3176954"/>
            <a:ext cx="488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dirty="0" smtClean="0"/>
              <a:t>מרכז חברה קהילה לנוער אורט ערד</a:t>
            </a:r>
            <a:endParaRPr lang="en-US" sz="2400" dirty="0"/>
          </a:p>
        </p:txBody>
      </p:sp>
      <p:pic>
        <p:nvPicPr>
          <p:cNvPr id="19" name="תמונה 18" descr="סמל אורט ערד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14092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93">
            <a:extLst>
              <a:ext uri="{FF2B5EF4-FFF2-40B4-BE49-F238E27FC236}">
                <a16:creationId xmlns:a16="http://schemas.microsoft.com/office/drawing/2014/main" xmlns="" id="{1F2B4773-3207-44CC-B7AC-892B70498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2B8267CA-A7A5-4E11-9D92-4EAC3DD3E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E83D61B5-C6B4-4A4B-85AD-FEE7A54912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23">
              <a:extLst>
                <a:ext uri="{FF2B5EF4-FFF2-40B4-BE49-F238E27FC236}">
                  <a16:creationId xmlns:a16="http://schemas.microsoft.com/office/drawing/2014/main" xmlns="" id="{A0B67FE4-688F-4497-8BFD-157613A697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Rectangle 25">
              <a:extLst>
                <a:ext uri="{FF2B5EF4-FFF2-40B4-BE49-F238E27FC236}">
                  <a16:creationId xmlns:a16="http://schemas.microsoft.com/office/drawing/2014/main" xmlns="" id="{3BF5BE1A-9BAC-4581-A82B-FD8FE31595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xmlns="" id="{971E5644-6772-414A-8199-E30BFB02A5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27">
              <a:extLst>
                <a:ext uri="{FF2B5EF4-FFF2-40B4-BE49-F238E27FC236}">
                  <a16:creationId xmlns:a16="http://schemas.microsoft.com/office/drawing/2014/main" xmlns="" id="{E8246D50-BB0C-408E-93FD-7B8D63A7F7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28">
              <a:extLst>
                <a:ext uri="{FF2B5EF4-FFF2-40B4-BE49-F238E27FC236}">
                  <a16:creationId xmlns:a16="http://schemas.microsoft.com/office/drawing/2014/main" xmlns="" id="{AFBC5D22-68C1-44FB-8181-CB84ECAA83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Rectangle 29">
              <a:extLst>
                <a:ext uri="{FF2B5EF4-FFF2-40B4-BE49-F238E27FC236}">
                  <a16:creationId xmlns:a16="http://schemas.microsoft.com/office/drawing/2014/main" xmlns="" id="{FB6D0FCE-FBDB-4655-A1A7-640B1E86B5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Isosceles Triangle 102">
              <a:extLst>
                <a:ext uri="{FF2B5EF4-FFF2-40B4-BE49-F238E27FC236}">
                  <a16:creationId xmlns:a16="http://schemas.microsoft.com/office/drawing/2014/main" xmlns="" id="{BC8157DF-FD90-4AD6-B803-3AC0ACD8E6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xmlns="" id="{3548B067-9D63-4D21-92EF-CBC9E6338C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345100" y="521689"/>
            <a:ext cx="2796807" cy="9906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4572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100" b="1" dirty="0" err="1">
                <a:sym typeface="Aharoni"/>
              </a:rPr>
              <a:t>תעמולת</a:t>
            </a:r>
            <a:r>
              <a:rPr lang="en-US" sz="3100" b="1" dirty="0">
                <a:sym typeface="Aharoni"/>
              </a:rPr>
              <a:t> </a:t>
            </a:r>
            <a:r>
              <a:rPr lang="en-US" sz="3100" b="1" dirty="0" err="1">
                <a:sym typeface="Aharoni"/>
              </a:rPr>
              <a:t>בחירות</a:t>
            </a:r>
            <a:r>
              <a:rPr lang="en-US" sz="3100" b="1" dirty="0"/>
              <a:t> </a:t>
            </a:r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211786" y="1354016"/>
            <a:ext cx="3185281" cy="284319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92500" lnSpcReduction="10000"/>
          </a:bodyPr>
          <a:lstStyle/>
          <a:p>
            <a:pPr marL="0" lvl="0" indent="0" algn="ctr" defTabSz="457200">
              <a:spcBef>
                <a:spcPts val="1000"/>
              </a:spcBef>
              <a:buSzPct val="80000"/>
              <a:buNone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כדי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שהבוחר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יכיר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כל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מועמד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ועל-מנת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שהמתמודד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יצליח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לקבל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כמה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שיותר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קולות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מתקיימת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תעמולה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-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פרסום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שנועד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לשכנע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את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המצביעים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לבחור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במועמד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  <a:sym typeface="Aharoni"/>
            </a:endParaRPr>
          </a:p>
          <a:p>
            <a:pPr marL="0" lvl="0" indent="0" algn="ctr" defTabSz="457200">
              <a:spcBef>
                <a:spcPts val="1000"/>
              </a:spcBef>
              <a:buSzPct val="80000"/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</a:endParaRPr>
          </a:p>
        </p:txBody>
      </p:sp>
      <p:pic>
        <p:nvPicPr>
          <p:cNvPr id="153" name="Google Shape;153;p29" descr="אורט ע&quot;ש יצחק רבין גן יבנה | תוצאות הבחירות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37419" y="1184058"/>
            <a:ext cx="3452060" cy="3452060"/>
          </a:xfrm>
          <a:prstGeom prst="rect">
            <a:avLst/>
          </a:prstGeom>
          <a:noFill/>
        </p:spPr>
      </p:pic>
      <p:pic>
        <p:nvPicPr>
          <p:cNvPr id="2" name="תמונה 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84FF4B0A-939D-44C9-AA47-993AA57D7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076D2C5D-F959-46AC-90A9-6DC73CB7AE4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תמונה 17" descr="סמל אורט ערד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3847" y="0"/>
            <a:ext cx="3786553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D920209C-E85B-4D6F-A56F-724F5ADA81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9125522E-1DFD-4F78-912B-B922A2D39D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FDA72C10-FE9D-49B3-80CB-A7EE8BCB38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23">
              <a:extLst>
                <a:ext uri="{FF2B5EF4-FFF2-40B4-BE49-F238E27FC236}">
                  <a16:creationId xmlns:a16="http://schemas.microsoft.com/office/drawing/2014/main" xmlns="" id="{6E7DF470-1055-45E4-AB9D-11E42EC538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" name="Rectangle 25">
              <a:extLst>
                <a:ext uri="{FF2B5EF4-FFF2-40B4-BE49-F238E27FC236}">
                  <a16:creationId xmlns:a16="http://schemas.microsoft.com/office/drawing/2014/main" xmlns="" id="{6AA35CFF-3837-4B7F-B875-718AC2E14E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" name="Isosceles Triangle 111">
              <a:extLst>
                <a:ext uri="{FF2B5EF4-FFF2-40B4-BE49-F238E27FC236}">
                  <a16:creationId xmlns:a16="http://schemas.microsoft.com/office/drawing/2014/main" xmlns="" id="{62F41804-A347-47E3-8BD8-BD00CF2F64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" name="Rectangle 27">
              <a:extLst>
                <a:ext uri="{FF2B5EF4-FFF2-40B4-BE49-F238E27FC236}">
                  <a16:creationId xmlns:a16="http://schemas.microsoft.com/office/drawing/2014/main" xmlns="" id="{76894B81-EE9C-4546-BCFA-DD9ED2C0AD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4" name="Rectangle 28">
              <a:extLst>
                <a:ext uri="{FF2B5EF4-FFF2-40B4-BE49-F238E27FC236}">
                  <a16:creationId xmlns:a16="http://schemas.microsoft.com/office/drawing/2014/main" xmlns="" id="{3AF181D1-71AC-43D8-A6E1-D4C488D5DC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5" name="Rectangle 29">
              <a:extLst>
                <a:ext uri="{FF2B5EF4-FFF2-40B4-BE49-F238E27FC236}">
                  <a16:creationId xmlns:a16="http://schemas.microsoft.com/office/drawing/2014/main" xmlns="" id="{4132D661-917C-4D2D-8E37-8590B55D9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xmlns="" id="{7969643D-8B71-434D-A235-68CB241F9D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7" name="Isosceles Triangle 116">
              <a:extLst>
                <a:ext uri="{FF2B5EF4-FFF2-40B4-BE49-F238E27FC236}">
                  <a16:creationId xmlns:a16="http://schemas.microsoft.com/office/drawing/2014/main" xmlns="" id="{DF15C24A-4BCF-47C0-B2FA-76A0EF3384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719016" y="785446"/>
            <a:ext cx="6447501" cy="9906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r" defTabSz="457200">
              <a:spcBef>
                <a:spcPct val="0"/>
              </a:spcBef>
              <a:spcAft>
                <a:spcPts val="0"/>
              </a:spcAft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כרזה</a:t>
            </a: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מייצגת 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  <a:sym typeface="Aharoni"/>
            </a:endParaRPr>
          </a:p>
        </p:txBody>
      </p:sp>
      <p:pic>
        <p:nvPicPr>
          <p:cNvPr id="2" name="תמונה 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97ABD89D-73FD-432B-A3CD-AED4EFA23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3CD3DEE5-3DCC-4039-AD5E-4B60C001AB5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7" name="Google Shape;165;p31">
            <a:extLst>
              <a:ext uri="{FF2B5EF4-FFF2-40B4-BE49-F238E27FC236}">
                <a16:creationId xmlns:a16="http://schemas.microsoft.com/office/drawing/2014/main" xmlns="" id="{634680CB-35C5-4F25-BDB4-27B398571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21881019"/>
              </p:ext>
            </p:extLst>
          </p:nvPr>
        </p:nvGraphicFramePr>
        <p:xfrm>
          <a:off x="199292" y="1491487"/>
          <a:ext cx="7161688" cy="291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23">
              <a:extLst>
                <a:ext uri="{FF2B5EF4-FFF2-40B4-BE49-F238E27FC236}">
                  <a16:creationId xmlns:a16="http://schemas.microsoft.com/office/drawing/2014/main" xmlns="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6" name="Rectangle 25">
              <a:extLst>
                <a:ext uri="{FF2B5EF4-FFF2-40B4-BE49-F238E27FC236}">
                  <a16:creationId xmlns:a16="http://schemas.microsoft.com/office/drawing/2014/main" xmlns="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7" name="Isosceles Triangle 116">
              <a:extLst>
                <a:ext uri="{FF2B5EF4-FFF2-40B4-BE49-F238E27FC236}">
                  <a16:creationId xmlns:a16="http://schemas.microsoft.com/office/drawing/2014/main" xmlns="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8" name="Rectangle 27">
              <a:extLst>
                <a:ext uri="{FF2B5EF4-FFF2-40B4-BE49-F238E27FC236}">
                  <a16:creationId xmlns:a16="http://schemas.microsoft.com/office/drawing/2014/main" xmlns="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9" name="Rectangle 28">
              <a:extLst>
                <a:ext uri="{FF2B5EF4-FFF2-40B4-BE49-F238E27FC236}">
                  <a16:creationId xmlns:a16="http://schemas.microsoft.com/office/drawing/2014/main" xmlns="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0" name="Rectangle 29">
              <a:extLst>
                <a:ext uri="{FF2B5EF4-FFF2-40B4-BE49-F238E27FC236}">
                  <a16:creationId xmlns:a16="http://schemas.microsoft.com/office/drawing/2014/main" xmlns="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xmlns="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xmlns="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1" name="Google Shape;171;p32" descr="בחמ&quot;ד חוגגים את יום האחדות - כיפה"/>
          <p:cNvPicPr preferRelativeResize="0"/>
          <p:nvPr/>
        </p:nvPicPr>
        <p:blipFill rotWithShape="1">
          <a:blip r:embed="rId3"/>
          <a:srcRect l="19914" r="14532" b="2"/>
          <a:stretch/>
        </p:blipFill>
        <p:spPr>
          <a:xfrm>
            <a:off x="3202390" y="10"/>
            <a:ext cx="5941610" cy="514349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1" y="457200"/>
            <a:ext cx="4064742" cy="9906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0000"/>
          </a:bodyPr>
          <a:lstStyle/>
          <a:p>
            <a:pPr marL="0" lvl="0" indent="0" algn="ctr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תלמידים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</a:b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שחשוב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להם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</a:b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להגיע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ולהשפיע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</a:b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על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חיי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התלמידים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בקהילה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הבית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ספרית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מקומם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במועצת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התלמידים!</a:t>
            </a:r>
          </a:p>
          <a:p>
            <a:pPr marL="0" lvl="0" indent="0" defTabSz="4572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1200" dirty="0"/>
          </a:p>
          <a:p>
            <a:pPr marL="0" lvl="0" indent="0" defTabSz="4572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dirty="0"/>
              <a:t> </a:t>
            </a:r>
          </a:p>
          <a:p>
            <a:pPr marL="0" lvl="0" indent="0" defTabSz="4572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1200" dirty="0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1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3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5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7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9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1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תמונה 4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589644CA-5892-47B3-B3C8-52E7B293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DABC7BD3-5E2C-4A34-AAB0-C8B2081B95E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-482560" y="2044059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הכרזות </a:t>
            </a:r>
            <a:r>
              <a:rPr lang="x-none" sz="4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יוצגו </a:t>
            </a:r>
            <a:r>
              <a:rPr lang="he-IL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בשבוע </a:t>
            </a:r>
            <a:r>
              <a:rPr lang="x-none" sz="4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הבחירות</a:t>
            </a:r>
            <a:endParaRPr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ea typeface="Aharoni"/>
              <a:cs typeface="Hillel CLM" panose="02000603000000000000" pitchFamily="2" charset="-79"/>
              <a:sym typeface="Aharoni"/>
            </a:endParaRPr>
          </a:p>
        </p:txBody>
      </p:sp>
      <p:pic>
        <p:nvPicPr>
          <p:cNvPr id="2" name="תמונה 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78F4CE5B-FF7E-4D57-A002-CEA0DAEB3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CC1D8162-F993-4EA1-9E5E-8622E7DCA8F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 descr="סמל אורט ערד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6916615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23">
              <a:extLst>
                <a:ext uri="{FF2B5EF4-FFF2-40B4-BE49-F238E27FC236}">
                  <a16:creationId xmlns:a16="http://schemas.microsoft.com/office/drawing/2014/main" xmlns="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5">
              <a:extLst>
                <a:ext uri="{FF2B5EF4-FFF2-40B4-BE49-F238E27FC236}">
                  <a16:creationId xmlns:a16="http://schemas.microsoft.com/office/drawing/2014/main" xmlns="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xmlns="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7">
              <a:extLst>
                <a:ext uri="{FF2B5EF4-FFF2-40B4-BE49-F238E27FC236}">
                  <a16:creationId xmlns:a16="http://schemas.microsoft.com/office/drawing/2014/main" xmlns="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8">
              <a:extLst>
                <a:ext uri="{FF2B5EF4-FFF2-40B4-BE49-F238E27FC236}">
                  <a16:creationId xmlns:a16="http://schemas.microsoft.com/office/drawing/2014/main" xmlns="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9">
              <a:extLst>
                <a:ext uri="{FF2B5EF4-FFF2-40B4-BE49-F238E27FC236}">
                  <a16:creationId xmlns:a16="http://schemas.microsoft.com/office/drawing/2014/main" xmlns="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xmlns="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xmlns="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Google Shape;182;p34" descr="בחירות להנהלת איגוד האופניים |">
            <a:extLst>
              <a:ext uri="{FF2B5EF4-FFF2-40B4-BE49-F238E27FC236}">
                <a16:creationId xmlns:a16="http://schemas.microsoft.com/office/drawing/2014/main" xmlns="" id="{28D3A208-13F7-446C-A3C9-FE4A8A7A3E73}"/>
              </a:ext>
            </a:extLst>
          </p:cNvPr>
          <p:cNvPicPr preferRelativeResize="0"/>
          <p:nvPr/>
        </p:nvPicPr>
        <p:blipFill rotWithShape="1">
          <a:blip r:embed="rId2"/>
          <a:srcRect l="28138" t="2436" r="12692" b="-1"/>
          <a:stretch/>
        </p:blipFill>
        <p:spPr>
          <a:xfrm>
            <a:off x="3202390" y="10"/>
            <a:ext cx="5941610" cy="514349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F6D5C2B-CB56-4B70-AD72-F34E626F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2" y="493909"/>
            <a:ext cx="4488238" cy="34917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</a:pP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בחירות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למועצה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</a:b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יתקיימו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ביום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ד' ה28/10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תמונה 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FAD6AD6E-191E-4A9B-A72B-58D5D26F3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0659416F-1EAF-4EFC-9A56-FCC219DCFB1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תמונה 25" descr="סמל אורט ערד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46" y="0"/>
            <a:ext cx="2883877" cy="126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3832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EA39187-0197-4C1D-BE4A-06B353C7B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E0FD730-D6BC-440A-89CF-7AA0C22C2F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31382DE6-64CB-4577-89E8-47941290A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xmlns="" id="{3ABD17EF-A676-4770-A8C8-E83BA02300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xmlns="" id="{380D4582-A9DE-4A6E-8537-EFC4F860C3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D66B8CF3-0959-4E8D-8F3A-AF62F21D9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xmlns="" id="{97D4D559-2783-4E84-BB73-7F51D02357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xmlns="" id="{8834FE36-E841-40B5-9465-1CFC99ED55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xmlns="" id="{1A4197A1-AE79-4DC1-9E3A-845B40BA80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326F6688-CBD0-42EE-9B90-25100FE89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EF23F9BB-FC2E-48BA-8E63-A4436C28DA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Google Shape;188;p35" descr="תמונה שמכילה אדם, איש, חזית, מביט&#10;&#10;התיאור נוצר באופן אוטומטי">
            <a:extLst>
              <a:ext uri="{FF2B5EF4-FFF2-40B4-BE49-F238E27FC236}">
                <a16:creationId xmlns:a16="http://schemas.microsoft.com/office/drawing/2014/main" xmlns="" id="{6A96324A-C20C-4E7C-A99E-DAA928D58F76}"/>
              </a:ext>
            </a:extLst>
          </p:cNvPr>
          <p:cNvPicPr preferRelativeResize="0"/>
          <p:nvPr/>
        </p:nvPicPr>
        <p:blipFill rotWithShape="1">
          <a:blip r:embed="rId2"/>
          <a:srcRect l="17797" r="18518" b="-2"/>
          <a:stretch/>
        </p:blipFill>
        <p:spPr>
          <a:xfrm>
            <a:off x="2754923" y="10"/>
            <a:ext cx="4138263" cy="5143490"/>
          </a:xfrm>
          <a:custGeom>
            <a:avLst/>
            <a:gdLst/>
            <a:ahLst/>
            <a:cxnLst/>
            <a:rect l="l" t="t" r="r" b="b"/>
            <a:pathLst>
              <a:path w="4866243" h="6858001">
                <a:moveTo>
                  <a:pt x="379987" y="0"/>
                </a:moveTo>
                <a:lnTo>
                  <a:pt x="3441752" y="0"/>
                </a:lnTo>
                <a:lnTo>
                  <a:pt x="4866243" y="4518556"/>
                </a:lnTo>
                <a:lnTo>
                  <a:pt x="310181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pic>
        <p:nvPicPr>
          <p:cNvPr id="5" name="Google Shape;189;p35" descr="תמונה שמכילה מיטה, מקורה, בגדים, חולצה&#10;&#10;התיאור נוצר באופן אוטומטי">
            <a:extLst>
              <a:ext uri="{FF2B5EF4-FFF2-40B4-BE49-F238E27FC236}">
                <a16:creationId xmlns:a16="http://schemas.microsoft.com/office/drawing/2014/main" xmlns="" id="{1876C3D5-6D43-404B-B5FA-74F7697DC496}"/>
              </a:ext>
            </a:extLst>
          </p:cNvPr>
          <p:cNvPicPr preferRelativeResize="0"/>
          <p:nvPr/>
        </p:nvPicPr>
        <p:blipFill rotWithShape="1">
          <a:blip r:embed="rId3"/>
          <a:srcRect l="18548" r="3009" b="1"/>
          <a:stretch/>
        </p:blipFill>
        <p:spPr>
          <a:xfrm>
            <a:off x="5370572" y="10"/>
            <a:ext cx="3771046" cy="5143490"/>
          </a:xfrm>
          <a:custGeom>
            <a:avLst/>
            <a:gdLst/>
            <a:ahLst/>
            <a:cxnLst/>
            <a:rect l="l" t="t" r="r" b="b"/>
            <a:pathLst>
              <a:path w="5028061" h="6858001">
                <a:moveTo>
                  <a:pt x="339940" y="0"/>
                </a:moveTo>
                <a:lnTo>
                  <a:pt x="5028061" y="0"/>
                </a:lnTo>
                <a:lnTo>
                  <a:pt x="5028061" y="6858001"/>
                </a:lnTo>
                <a:lnTo>
                  <a:pt x="0" y="6858001"/>
                </a:lnTo>
                <a:lnTo>
                  <a:pt x="1761483" y="4522467"/>
                </a:lnTo>
                <a:lnTo>
                  <a:pt x="1765287" y="4521267"/>
                </a:lnTo>
                <a:lnTo>
                  <a:pt x="1764431" y="4518557"/>
                </a:lnTo>
                <a:lnTo>
                  <a:pt x="1765286" y="4517424"/>
                </a:lnTo>
                <a:lnTo>
                  <a:pt x="1763696" y="4516225"/>
                </a:lnTo>
                <a:close/>
              </a:path>
            </a:pathLst>
          </a:custGeom>
          <a:noFill/>
        </p:spPr>
      </p:pic>
      <p:sp>
        <p:nvSpPr>
          <p:cNvPr id="35" name="Freeform 33">
            <a:extLst>
              <a:ext uri="{FF2B5EF4-FFF2-40B4-BE49-F238E27FC236}">
                <a16:creationId xmlns:a16="http://schemas.microsoft.com/office/drawing/2014/main" xmlns="" id="{5FFF5FE3-4BE3-4883-B621-BCC7F79A8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74571" y="7215"/>
            <a:ext cx="1318327" cy="5153283"/>
          </a:xfrm>
          <a:custGeom>
            <a:avLst/>
            <a:gdLst>
              <a:gd name="connsiteX0" fmla="*/ 0 w 1839432"/>
              <a:gd name="connsiteY0" fmla="*/ 0 h 6889898"/>
              <a:gd name="connsiteX1" fmla="*/ 1839432 w 1839432"/>
              <a:gd name="connsiteY1" fmla="*/ 5741582 h 6889898"/>
              <a:gd name="connsiteX2" fmla="*/ 138223 w 1839432"/>
              <a:gd name="connsiteY2" fmla="*/ 6889898 h 6889898"/>
              <a:gd name="connsiteX3" fmla="*/ 138223 w 1839432"/>
              <a:gd name="connsiteY3" fmla="*/ 6889898 h 6889898"/>
              <a:gd name="connsiteX0" fmla="*/ 229422 w 1701209"/>
              <a:gd name="connsiteY0" fmla="*/ 0 h 6871044"/>
              <a:gd name="connsiteX1" fmla="*/ 1701209 w 1701209"/>
              <a:gd name="connsiteY1" fmla="*/ 5722728 h 6871044"/>
              <a:gd name="connsiteX2" fmla="*/ 0 w 1701209"/>
              <a:gd name="connsiteY2" fmla="*/ 6871044 h 6871044"/>
              <a:gd name="connsiteX3" fmla="*/ 0 w 1701209"/>
              <a:gd name="connsiteY3" fmla="*/ 6871044 h 6871044"/>
              <a:gd name="connsiteX0" fmla="*/ 229422 w 1644648"/>
              <a:gd name="connsiteY0" fmla="*/ 0 h 6871044"/>
              <a:gd name="connsiteX1" fmla="*/ 1644648 w 1644648"/>
              <a:gd name="connsiteY1" fmla="*/ 4478390 h 6871044"/>
              <a:gd name="connsiteX2" fmla="*/ 0 w 1644648"/>
              <a:gd name="connsiteY2" fmla="*/ 6871044 h 6871044"/>
              <a:gd name="connsiteX3" fmla="*/ 0 w 1644648"/>
              <a:gd name="connsiteY3" fmla="*/ 6871044 h 6871044"/>
              <a:gd name="connsiteX0" fmla="*/ 375694 w 1790920"/>
              <a:gd name="connsiteY0" fmla="*/ 0 h 7043462"/>
              <a:gd name="connsiteX1" fmla="*/ 1790920 w 1790920"/>
              <a:gd name="connsiteY1" fmla="*/ 4478390 h 7043462"/>
              <a:gd name="connsiteX2" fmla="*/ 146272 w 1790920"/>
              <a:gd name="connsiteY2" fmla="*/ 6871044 h 7043462"/>
              <a:gd name="connsiteX3" fmla="*/ 61431 w 1790920"/>
              <a:gd name="connsiteY3" fmla="*/ 6852191 h 7043462"/>
              <a:gd name="connsiteX0" fmla="*/ 229422 w 1644648"/>
              <a:gd name="connsiteY0" fmla="*/ 0 h 6871044"/>
              <a:gd name="connsiteX1" fmla="*/ 1644648 w 1644648"/>
              <a:gd name="connsiteY1" fmla="*/ 4478390 h 6871044"/>
              <a:gd name="connsiteX2" fmla="*/ 0 w 1644648"/>
              <a:gd name="connsiteY2" fmla="*/ 6871044 h 6871044"/>
              <a:gd name="connsiteX0" fmla="*/ 342544 w 1757770"/>
              <a:gd name="connsiteY0" fmla="*/ 0 h 6871044"/>
              <a:gd name="connsiteX1" fmla="*/ 1757770 w 1757770"/>
              <a:gd name="connsiteY1" fmla="*/ 4478390 h 6871044"/>
              <a:gd name="connsiteX2" fmla="*/ 0 w 1757770"/>
              <a:gd name="connsiteY2" fmla="*/ 6871044 h 687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7770" h="6871044">
                <a:moveTo>
                  <a:pt x="342544" y="0"/>
                </a:moveTo>
                <a:lnTo>
                  <a:pt x="1757770" y="4478390"/>
                </a:lnTo>
                <a:cubicBezTo>
                  <a:pt x="1209554" y="5275941"/>
                  <a:pt x="288248" y="6475411"/>
                  <a:pt x="0" y="6871044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7B7C7B44-2259-4A13-BF03-77E2DC41F8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DCEEBD3-9FF2-4C2B-818D-8260B0A78D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25">
            <a:extLst>
              <a:ext uri="{FF2B5EF4-FFF2-40B4-BE49-F238E27FC236}">
                <a16:creationId xmlns:a16="http://schemas.microsoft.com/office/drawing/2014/main" xmlns="" id="{1A51775E-07E4-4557-A9CA-D9591D5D4F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24">
            <a:extLst>
              <a:ext uri="{FF2B5EF4-FFF2-40B4-BE49-F238E27FC236}">
                <a16:creationId xmlns:a16="http://schemas.microsoft.com/office/drawing/2014/main" xmlns="" id="{BD52CAFA-5795-42F8-BF45-D693E933DC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xmlns="" id="{28EABC85-01F3-4E3E-B568-A8DCCCD91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xmlns="" id="{0E010D23-06C9-4F07-A6C6-2289A8216D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29">
            <a:extLst>
              <a:ext uri="{FF2B5EF4-FFF2-40B4-BE49-F238E27FC236}">
                <a16:creationId xmlns:a16="http://schemas.microsoft.com/office/drawing/2014/main" xmlns="" id="{818B1222-1879-4E9D-B610-741FB6FED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Isosceles Triangle 29">
            <a:extLst>
              <a:ext uri="{FF2B5EF4-FFF2-40B4-BE49-F238E27FC236}">
                <a16:creationId xmlns:a16="http://schemas.microsoft.com/office/drawing/2014/main" xmlns="" id="{6CDD31BD-3A58-46DA-AB95-DF9A2A3F5F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תמונה 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B2AF220B-8537-4BCB-83B7-C04E46ECB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7F5120EB-7947-420E-BBF3-BD628E8229C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1219200" y="1173182"/>
            <a:ext cx="25556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sz="3600" dirty="0" smtClean="0">
                <a:latin typeface="Aharoni"/>
                <a:ea typeface="Aharoni"/>
                <a:cs typeface="Aharoni"/>
                <a:sym typeface="Aharoni"/>
              </a:rPr>
              <a:t>מחכים לכם תלמידים יקרים</a:t>
            </a:r>
          </a:p>
          <a:p>
            <a:pPr lvl="0" algn="ctr" rtl="1"/>
            <a:r>
              <a:rPr lang="he-IL" sz="3600" dirty="0" smtClean="0">
                <a:latin typeface="Aharoni"/>
                <a:ea typeface="Aharoni"/>
                <a:cs typeface="Aharoni"/>
                <a:sym typeface="Aharoni"/>
              </a:rPr>
              <a:t>להצטרף למשפחה שלנו</a:t>
            </a:r>
            <a:br>
              <a:rPr lang="he-IL" sz="3600" dirty="0" smtClean="0">
                <a:latin typeface="Aharoni"/>
                <a:ea typeface="Aharoni"/>
                <a:cs typeface="Aharoni"/>
                <a:sym typeface="Aharoni"/>
              </a:rPr>
            </a:br>
            <a:r>
              <a:rPr lang="he-IL" sz="3600" dirty="0" smtClean="0">
                <a:latin typeface="Aharoni"/>
                <a:ea typeface="Aharoni"/>
                <a:cs typeface="Aharoni"/>
                <a:sym typeface="Aharoni"/>
              </a:rPr>
              <a:t>ולהיות נציגי בית-ספר </a:t>
            </a:r>
            <a:r>
              <a:rPr lang="he-IL" sz="3600" dirty="0" smtClean="0">
                <a:latin typeface="Aharoni"/>
                <a:ea typeface="Aharoni"/>
                <a:cs typeface="Aharoni"/>
                <a:sym typeface="Aharoni"/>
              </a:rPr>
              <a:t> </a:t>
            </a:r>
          </a:p>
          <a:p>
            <a:pPr lvl="0" algn="ctr" rtl="1"/>
            <a:r>
              <a:rPr lang="he-IL" sz="3600" dirty="0" smtClean="0">
                <a:latin typeface="Aharoni"/>
                <a:ea typeface="Aharoni"/>
                <a:cs typeface="Aharoni"/>
                <a:sym typeface="Aharoni"/>
              </a:rPr>
              <a:t>אורט </a:t>
            </a:r>
            <a:r>
              <a:rPr lang="he-IL" sz="3600" dirty="0" smtClean="0">
                <a:latin typeface="Aharoni"/>
                <a:ea typeface="Aharoni"/>
                <a:cs typeface="Aharoni"/>
                <a:sym typeface="Aharoni"/>
              </a:rPr>
              <a:t>ערד</a:t>
            </a:r>
            <a:endParaRPr lang="en-US" sz="3600" dirty="0"/>
          </a:p>
        </p:txBody>
      </p:sp>
      <p:pic>
        <p:nvPicPr>
          <p:cNvPr id="40" name="תמונה 39" descr="סמל אורט ערד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3434862" cy="126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2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23">
              <a:extLst>
                <a:ext uri="{FF2B5EF4-FFF2-40B4-BE49-F238E27FC236}">
                  <a16:creationId xmlns:a16="http://schemas.microsoft.com/office/drawing/2014/main" xmlns="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5">
              <a:extLst>
                <a:ext uri="{FF2B5EF4-FFF2-40B4-BE49-F238E27FC236}">
                  <a16:creationId xmlns:a16="http://schemas.microsoft.com/office/drawing/2014/main" xmlns="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xmlns="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xmlns="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xmlns="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9">
              <a:extLst>
                <a:ext uri="{FF2B5EF4-FFF2-40B4-BE49-F238E27FC236}">
                  <a16:creationId xmlns:a16="http://schemas.microsoft.com/office/drawing/2014/main" xmlns="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xmlns="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xmlns="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2" name="תמונה 11">
            <a:extLst>
              <a:ext uri="{FF2B5EF4-FFF2-40B4-BE49-F238E27FC236}">
                <a16:creationId xmlns:a16="http://schemas.microsoft.com/office/drawing/2014/main" xmlns="" id="{932B4726-6814-4418-AE3A-BD791029D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33"/>
          <a:stretch/>
        </p:blipFill>
        <p:spPr>
          <a:xfrm>
            <a:off x="3202390" y="10"/>
            <a:ext cx="5941610" cy="514349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7BF2568-DA7F-48B8-954D-707A18B7E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7211"/>
            <a:ext cx="4178206" cy="41062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rtl="1" fontAlgn="base">
              <a:spcBef>
                <a:spcPts val="1000"/>
              </a:spcBef>
              <a:buClr>
                <a:schemeClr val="accent1"/>
              </a:buClr>
              <a:buSzPct val="80000"/>
              <a:tabLst/>
            </a:pPr>
            <a:r>
              <a:rPr kumimoji="0" lang="he-IL" altLang="he-IL" sz="44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</a:rPr>
              <a:t>גם אתם רוצים להצטרף! </a:t>
            </a:r>
          </a:p>
          <a:p>
            <a:pPr marL="0" marR="0" lvl="0" indent="0" algn="ctr" rtl="1" fontAlgn="base">
              <a:spcBef>
                <a:spcPts val="1000"/>
              </a:spcBef>
              <a:buClr>
                <a:schemeClr val="accent1"/>
              </a:buClr>
              <a:buSzPct val="80000"/>
              <a:tabLst/>
            </a:pPr>
            <a:endParaRPr kumimoji="0" lang="he-IL" altLang="he-IL" sz="44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</a:endParaRPr>
          </a:p>
          <a:p>
            <a:pPr marL="0" marR="0" lvl="0" indent="0" algn="ctr" rtl="1" fontAlgn="base">
              <a:spcBef>
                <a:spcPts val="1000"/>
              </a:spcBef>
              <a:buClr>
                <a:schemeClr val="accent1"/>
              </a:buClr>
              <a:buSzPct val="80000"/>
              <a:tabLst/>
            </a:pPr>
            <a:r>
              <a:rPr kumimoji="0" lang="he-IL" altLang="he-IL" sz="44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</a:rPr>
              <a:t>למשפחת </a:t>
            </a:r>
            <a:r>
              <a:rPr kumimoji="0" lang="he-IL" altLang="he-IL" sz="44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</a:rPr>
              <a:t>מועצוש</a:t>
            </a:r>
            <a:r>
              <a:rPr kumimoji="0" lang="he-IL" altLang="he-IL" sz="44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</a:rPr>
              <a:t>!?</a:t>
            </a:r>
            <a:endParaRPr kumimoji="0" lang="en-US" altLang="he-IL" sz="44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0EAE050-F25B-4283-A796-C6A0637D3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-142735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13" name="תמונה 12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215A2658-7B8C-4016-B518-4A98797D6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223E24AA-5865-4AC0-A2D2-B264E02179A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תמונה 26" descr="סמל אורט ערד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563815" cy="10081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23">
              <a:extLst>
                <a:ext uri="{FF2B5EF4-FFF2-40B4-BE49-F238E27FC236}">
                  <a16:creationId xmlns:a16="http://schemas.microsoft.com/office/drawing/2014/main" xmlns="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3" name="Rectangle 25">
              <a:extLst>
                <a:ext uri="{FF2B5EF4-FFF2-40B4-BE49-F238E27FC236}">
                  <a16:creationId xmlns:a16="http://schemas.microsoft.com/office/drawing/2014/main" xmlns="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4" name="Isosceles Triangle 153">
              <a:extLst>
                <a:ext uri="{FF2B5EF4-FFF2-40B4-BE49-F238E27FC236}">
                  <a16:creationId xmlns:a16="http://schemas.microsoft.com/office/drawing/2014/main" xmlns="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5" name="Rectangle 27">
              <a:extLst>
                <a:ext uri="{FF2B5EF4-FFF2-40B4-BE49-F238E27FC236}">
                  <a16:creationId xmlns:a16="http://schemas.microsoft.com/office/drawing/2014/main" xmlns="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6" name="Rectangle 28">
              <a:extLst>
                <a:ext uri="{FF2B5EF4-FFF2-40B4-BE49-F238E27FC236}">
                  <a16:creationId xmlns:a16="http://schemas.microsoft.com/office/drawing/2014/main" xmlns="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7" name="Rectangle 29">
              <a:extLst>
                <a:ext uri="{FF2B5EF4-FFF2-40B4-BE49-F238E27FC236}">
                  <a16:creationId xmlns:a16="http://schemas.microsoft.com/office/drawing/2014/main" xmlns="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8" name="Isosceles Triangle 157">
              <a:extLst>
                <a:ext uri="{FF2B5EF4-FFF2-40B4-BE49-F238E27FC236}">
                  <a16:creationId xmlns:a16="http://schemas.microsoft.com/office/drawing/2014/main" xmlns="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9" name="Isosceles Triangle 158">
              <a:extLst>
                <a:ext uri="{FF2B5EF4-FFF2-40B4-BE49-F238E27FC236}">
                  <a16:creationId xmlns:a16="http://schemas.microsoft.com/office/drawing/2014/main" xmlns="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תמונה 4" descr="תמונה שמכילה חוץ, אדם, ישיבה, ילד&#10;&#10;התיאור נוצר באופן אוטומטי">
            <a:extLst>
              <a:ext uri="{FF2B5EF4-FFF2-40B4-BE49-F238E27FC236}">
                <a16:creationId xmlns:a16="http://schemas.microsoft.com/office/drawing/2014/main" xmlns="" id="{2242D97D-0A43-47D4-B2D5-4F967E2EE6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62"/>
          <a:stretch/>
        </p:blipFill>
        <p:spPr>
          <a:xfrm>
            <a:off x="3202390" y="10"/>
            <a:ext cx="5941610" cy="514349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0" y="819510"/>
            <a:ext cx="4264975" cy="395460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algn="ctr" defTabSz="457200">
              <a:spcBef>
                <a:spcPts val="1000"/>
              </a:spcBef>
              <a:buSzPct val="80000"/>
              <a:buNone/>
            </a:pPr>
            <a:r>
              <a:rPr lang="he-IL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מה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זה מועצת תלמידים?</a:t>
            </a:r>
          </a:p>
          <a:p>
            <a:pPr marL="0" lvl="0" indent="0" algn="ctr" defTabSz="457200">
              <a:spcBef>
                <a:spcPts val="1000"/>
              </a:spcBef>
              <a:buSzPct val="80000"/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  <a:sym typeface="Aharoni"/>
            </a:endParaRPr>
          </a:p>
          <a:p>
            <a:pPr marL="0" lvl="0" indent="0" algn="ctr" defTabSz="457200">
              <a:spcBef>
                <a:spcPts val="1000"/>
              </a:spcBef>
              <a:buSzPct val="80000"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מועצת התלמידים היא מנהיגות נוער נבחרת וייצוגית המעורבות בחיי בית-הספר ומחזקת קשר מיוחד ושייכות של תלמידים לבית-הספר</a:t>
            </a:r>
          </a:p>
          <a:p>
            <a:pPr marL="0" lvl="0" indent="0" algn="r" defTabSz="457200">
              <a:spcBef>
                <a:spcPts val="1000"/>
              </a:spcBef>
              <a:buSzPct val="80000"/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</a:endParaRPr>
          </a:p>
          <a:p>
            <a:pPr marL="0" lvl="0" indent="0" algn="r" defTabSz="457200">
              <a:spcBef>
                <a:spcPts val="1000"/>
              </a:spcBef>
              <a:buSzPct val="80000"/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</a:endParaRP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7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9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1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3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5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7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תמונה 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77F92292-05EA-43B7-90DE-C11F6185B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6DF9EDB5-AB72-420D-BA88-D262E1585FB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תמונה 25" descr="סמל אורט ערד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540369" cy="10081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4875524" y="1274342"/>
            <a:ext cx="2174153" cy="3666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ea typeface="Aharoni"/>
                <a:cs typeface="Hillel CLM" panose="02000603000000000000" pitchFamily="2" charset="-79"/>
                <a:sym typeface="Aharoni"/>
              </a:rPr>
              <a:t>המועצה יוצרת הווי מיוחד בבית-הספר ודואגת ליצירת אקלים חברתי משתף, נעים ובטוח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ea typeface="Aharoni"/>
              <a:cs typeface="Hillel CLM" panose="02000603000000000000" pitchFamily="2" charset="-79"/>
              <a:sym typeface="Aharoni"/>
            </a:endParaRPr>
          </a:p>
          <a:p>
            <a:pPr marL="0" lvl="0" indent="0" algn="r" rtl="1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/>
          </a:p>
          <a:p>
            <a:pPr marL="0" lvl="0" indent="0" algn="r" rtl="1">
              <a:spcBef>
                <a:spcPts val="160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r" rtl="1">
              <a:spcBef>
                <a:spcPts val="1600"/>
              </a:spcBef>
              <a:spcAft>
                <a:spcPts val="1600"/>
              </a:spcAft>
              <a:buNone/>
            </a:pPr>
            <a:endParaRPr sz="2600" dirty="0"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87" y="184096"/>
            <a:ext cx="3789360" cy="226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תמונה 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E84FB2B5-02D3-415B-A535-03402D905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83CA9F85-6B86-442B-BDA3-DDAB978C0EA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תמונה 8" descr="תמונה שמכילה אדם, בניין, קבוצה, חוץ&#10;&#10;התיאור נוצר באופן אוטומטי">
            <a:extLst>
              <a:ext uri="{FF2B5EF4-FFF2-40B4-BE49-F238E27FC236}">
                <a16:creationId xmlns:a16="http://schemas.microsoft.com/office/drawing/2014/main" xmlns="" id="{3BBB247D-0310-4C15-BEF7-01539C5B8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957" y="2515977"/>
            <a:ext cx="2826786" cy="2515840"/>
          </a:xfrm>
          <a:prstGeom prst="rect">
            <a:avLst/>
          </a:prstGeom>
        </p:spPr>
      </p:pic>
      <p:pic>
        <p:nvPicPr>
          <p:cNvPr id="7" name="תמונה 6" descr="סמל אורט ערד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4123" y="0"/>
            <a:ext cx="3071446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56">
            <a:extLst>
              <a:ext uri="{FF2B5EF4-FFF2-40B4-BE49-F238E27FC236}">
                <a16:creationId xmlns:a16="http://schemas.microsoft.com/office/drawing/2014/main" xmlns="" id="{EB0D40EF-BA14-42F1-9492-D38C59DCA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B2C3A70F-581F-48B1-AD94-04AF9A38D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13EABD0F-494E-4C0C-8A0C-139AFC428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xmlns="" id="{739811F7-2462-4463-BE69-32CEBED039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xmlns="" id="{D91A6F9F-54F1-461A-A043-E97203A85F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xmlns="" id="{28681C3A-B98D-44BE-8120-45C3F3BA0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xmlns="" id="{37478156-05FD-4D8F-AE53-B3D40AF29F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8">
              <a:extLst>
                <a:ext uri="{FF2B5EF4-FFF2-40B4-BE49-F238E27FC236}">
                  <a16:creationId xmlns:a16="http://schemas.microsoft.com/office/drawing/2014/main" xmlns="" id="{A81F9C83-B446-4703-8B99-C01F0E403E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9">
              <a:extLst>
                <a:ext uri="{FF2B5EF4-FFF2-40B4-BE49-F238E27FC236}">
                  <a16:creationId xmlns:a16="http://schemas.microsoft.com/office/drawing/2014/main" xmlns="" id="{C2F5F0B6-D807-4AAE-852B-7BECE0CF45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xmlns="" id="{0945AE7B-1E9E-491F-976F-155273088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xmlns="" id="{A38028DA-F87E-4372-9295-BC98DB4007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4" name="Rectangle 68">
            <a:extLst>
              <a:ext uri="{FF2B5EF4-FFF2-40B4-BE49-F238E27FC236}">
                <a16:creationId xmlns:a16="http://schemas.microsoft.com/office/drawing/2014/main" xmlns="" id="{46E2C1D0-2072-4664-9C67-3B12866F5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87" y="0"/>
            <a:ext cx="9144000" cy="5143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Google Shape;72;p16" descr="תמונה שמכילה אדם, חוץ, דשא, צעירים&#10;&#10;התיאור נוצר באופן אוטומטי">
            <a:extLst>
              <a:ext uri="{FF2B5EF4-FFF2-40B4-BE49-F238E27FC236}">
                <a16:creationId xmlns:a16="http://schemas.microsoft.com/office/drawing/2014/main" xmlns="" id="{2FC062A8-7B23-4E9E-9D90-DF51ACA0BFBC}"/>
              </a:ext>
            </a:extLst>
          </p:cNvPr>
          <p:cNvPicPr preferRelativeResize="0"/>
          <p:nvPr/>
        </p:nvPicPr>
        <p:blipFill rotWithShape="1">
          <a:blip r:embed="rId2"/>
          <a:srcRect l="23052" r="11357"/>
          <a:stretch/>
        </p:blipFill>
        <p:spPr>
          <a:xfrm>
            <a:off x="4645776" y="10"/>
            <a:ext cx="4498224" cy="5143490"/>
          </a:xfrm>
          <a:custGeom>
            <a:avLst/>
            <a:gdLst/>
            <a:ahLst/>
            <a:cxnLst/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</p:spPr>
      </p:pic>
      <p:pic>
        <p:nvPicPr>
          <p:cNvPr id="6" name="תמונה 5" descr="תמונה שמכילה אדם, בניין, קבוצה, חוץ&#10;&#10;התיאור נוצר באופן אוטומטי">
            <a:extLst>
              <a:ext uri="{FF2B5EF4-FFF2-40B4-BE49-F238E27FC236}">
                <a16:creationId xmlns:a16="http://schemas.microsoft.com/office/drawing/2014/main" xmlns="" id="{EB1DA748-5B97-49DF-8466-C153791C8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09" r="2" b="2"/>
          <a:stretch/>
        </p:blipFill>
        <p:spPr>
          <a:xfrm>
            <a:off x="20" y="10"/>
            <a:ext cx="6856287" cy="51434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5" name="Freeform: Shape 70">
            <a:extLst>
              <a:ext uri="{FF2B5EF4-FFF2-40B4-BE49-F238E27FC236}">
                <a16:creationId xmlns:a16="http://schemas.microsoft.com/office/drawing/2014/main" xmlns="" id="{37FEB674-D811-4FFE-A878-29D0C0ED1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330385"/>
            <a:ext cx="4826087" cy="2482729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DEA17290-1172-4B37-AF74-8FAA46078B8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986" y="1509713"/>
            <a:ext cx="3921970" cy="2133599"/>
          </a:xfrm>
        </p:spPr>
        <p:txBody>
          <a:bodyPr vert="horz" lIns="91440" tIns="45720" rIns="91440" bIns="45720" rtlCol="0">
            <a:normAutofit/>
          </a:bodyPr>
          <a:lstStyle/>
          <a:p>
            <a:pPr marL="139700" indent="0" algn="ctr" defTabSz="457200">
              <a:spcBef>
                <a:spcPts val="1000"/>
              </a:spcBef>
              <a:buSzPct val="80000"/>
              <a:buNone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המועצה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יוצרת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הווי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מיוחד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בבית-הספר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ודואגת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ליצירת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אקלים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חברתי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משתף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נעים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ובטוח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  <a:sym typeface="Aharoni"/>
            </a:endParaRPr>
          </a:p>
          <a:p>
            <a:pPr marL="139700" indent="0" algn="ctr" defTabSz="457200">
              <a:spcBef>
                <a:spcPts val="1000"/>
              </a:spcBef>
              <a:buSzPct val="80000"/>
              <a:buNone/>
            </a:pPr>
            <a:endParaRPr lang="en-US" dirty="0">
              <a:latin typeface="Hillel CLM" panose="02000603000000000000" pitchFamily="2" charset="-79"/>
              <a:cs typeface="Hillel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347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EB0D40EF-BA14-42F1-9492-D38C59DCA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B2C3A70F-581F-48B1-AD94-04AF9A38D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13EABD0F-494E-4C0C-8A0C-139AFC428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xmlns="" id="{739811F7-2462-4463-BE69-32CEBED039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xmlns="" id="{D91A6F9F-54F1-461A-A043-E97203A85F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xmlns="" id="{28681C3A-B98D-44BE-8120-45C3F3BA0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xmlns="" id="{37478156-05FD-4D8F-AE53-B3D40AF29F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xmlns="" id="{A81F9C83-B446-4703-8B99-C01F0E403E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xmlns="" id="{C2F5F0B6-D807-4AAE-852B-7BECE0CF45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xmlns="" id="{0945AE7B-1E9E-491F-976F-155273088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xmlns="" id="{A38028DA-F87E-4372-9295-BC98DB4007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8" name="Google Shape;78;p17"/>
          <p:cNvPicPr preferRelativeResize="0"/>
          <p:nvPr/>
        </p:nvPicPr>
        <p:blipFill rotWithShape="1">
          <a:blip r:embed="rId3"/>
          <a:srcRect l="23913" r="14068" b="1"/>
          <a:stretch/>
        </p:blipFill>
        <p:spPr>
          <a:xfrm>
            <a:off x="159411" y="10"/>
            <a:ext cx="3503577" cy="3177630"/>
          </a:xfrm>
          <a:custGeom>
            <a:avLst/>
            <a:gdLst/>
            <a:ahLst/>
            <a:cxnLst/>
            <a:rect l="l" t="t" r="r" b="b"/>
            <a:pathLst>
              <a:path w="4671437" h="4236855">
                <a:moveTo>
                  <a:pt x="630049" y="0"/>
                </a:moveTo>
                <a:lnTo>
                  <a:pt x="4671437" y="0"/>
                </a:lnTo>
                <a:lnTo>
                  <a:pt x="4671437" y="1"/>
                </a:lnTo>
                <a:lnTo>
                  <a:pt x="3814017" y="1"/>
                </a:lnTo>
                <a:lnTo>
                  <a:pt x="3181159" y="4236855"/>
                </a:lnTo>
                <a:lnTo>
                  <a:pt x="0" y="4236855"/>
                </a:lnTo>
                <a:close/>
              </a:path>
            </a:pathLst>
          </a:custGeom>
          <a:noFill/>
        </p:spPr>
      </p:pic>
      <p:pic>
        <p:nvPicPr>
          <p:cNvPr id="79" name="Google Shape;79;p17" descr="תמונה שמכילה חוץ, כדור, איש, עמידה&#10;&#10;התיאור נוצר באופן אוטומטי"/>
          <p:cNvPicPr preferRelativeResize="0"/>
          <p:nvPr/>
        </p:nvPicPr>
        <p:blipFill rotWithShape="1">
          <a:blip r:embed="rId4"/>
          <a:srcRect l="14244" r="12964" b="6"/>
          <a:stretch/>
        </p:blipFill>
        <p:spPr>
          <a:xfrm>
            <a:off x="20" y="3176660"/>
            <a:ext cx="2545406" cy="1966840"/>
          </a:xfrm>
          <a:custGeom>
            <a:avLst/>
            <a:gdLst/>
            <a:ahLst/>
            <a:cxnLst/>
            <a:rect l="l" t="t" r="r" b="b"/>
            <a:pathLst>
              <a:path w="3393902" h="2622453">
                <a:moveTo>
                  <a:pt x="212741" y="0"/>
                </a:moveTo>
                <a:lnTo>
                  <a:pt x="3393902" y="0"/>
                </a:lnTo>
                <a:lnTo>
                  <a:pt x="3002186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  <a:noFill/>
        </p:spPr>
      </p:pic>
      <p:sp>
        <p:nvSpPr>
          <p:cNvPr id="96" name="Isosceles Triangle 30">
            <a:extLst>
              <a:ext uri="{FF2B5EF4-FFF2-40B4-BE49-F238E27FC236}">
                <a16:creationId xmlns:a16="http://schemas.microsoft.com/office/drawing/2014/main" xmlns="" id="{B09A8B04-373D-40BD-9442-2D3540D3CF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4249615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B5028193-7250-4674-AA37-E9040429A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9665" y="3177640"/>
            <a:ext cx="24479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3075664" y="1441531"/>
            <a:ext cx="3836082" cy="291058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92500" lnSpcReduction="10000"/>
          </a:bodyPr>
          <a:lstStyle/>
          <a:p>
            <a:pPr marL="0" lvl="0" indent="0" algn="ctr" defTabSz="457200">
              <a:spcBef>
                <a:spcPts val="1000"/>
              </a:spcBef>
              <a:buSzPct val="80000"/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בראש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השנה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וביום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המילה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הטובה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עברנו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בין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התלמידים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בשביל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לאחל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להם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שנה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טובה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ומילים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טובות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!</a:t>
            </a:r>
          </a:p>
        </p:txBody>
      </p:sp>
      <p:pic>
        <p:nvPicPr>
          <p:cNvPr id="2" name="תמונה 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1A99513A-F274-4F83-A25E-91B7D455A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35761" y="4766947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D98E66B1-BEB2-4724-B617-8AC850D9BE2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11925" y="4859816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תמונה 19" descr="סמל אורט ערד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4553" y="0"/>
            <a:ext cx="4161693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23">
              <a:extLst>
                <a:ext uri="{FF2B5EF4-FFF2-40B4-BE49-F238E27FC236}">
                  <a16:creationId xmlns:a16="http://schemas.microsoft.com/office/drawing/2014/main" xmlns="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5">
              <a:extLst>
                <a:ext uri="{FF2B5EF4-FFF2-40B4-BE49-F238E27FC236}">
                  <a16:creationId xmlns:a16="http://schemas.microsoft.com/office/drawing/2014/main" xmlns="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xmlns="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7">
              <a:extLst>
                <a:ext uri="{FF2B5EF4-FFF2-40B4-BE49-F238E27FC236}">
                  <a16:creationId xmlns:a16="http://schemas.microsoft.com/office/drawing/2014/main" xmlns="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28">
              <a:extLst>
                <a:ext uri="{FF2B5EF4-FFF2-40B4-BE49-F238E27FC236}">
                  <a16:creationId xmlns:a16="http://schemas.microsoft.com/office/drawing/2014/main" xmlns="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Rectangle 29">
              <a:extLst>
                <a:ext uri="{FF2B5EF4-FFF2-40B4-BE49-F238E27FC236}">
                  <a16:creationId xmlns:a16="http://schemas.microsoft.com/office/drawing/2014/main" xmlns="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xmlns="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xmlns="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5" name="Google Shape;85;p18" descr="תמונה שמכילה בגדים&#10;&#10;התיאור נוצר באופן אוטומטי"/>
          <p:cNvPicPr preferRelativeResize="0"/>
          <p:nvPr/>
        </p:nvPicPr>
        <p:blipFill rotWithShape="1">
          <a:blip r:embed="rId3"/>
          <a:srcRect l="17578" r="16576" b="-1"/>
          <a:stretch/>
        </p:blipFill>
        <p:spPr>
          <a:xfrm>
            <a:off x="3202390" y="10"/>
            <a:ext cx="5941610" cy="514349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0" y="1154478"/>
            <a:ext cx="4258301" cy="436416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algn="ctr" defTabSz="457200">
              <a:spcBef>
                <a:spcPts val="1000"/>
              </a:spcBef>
              <a:buSzPct val="80000"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מועצת התלמידים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מקדמת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יוזמות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למען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תלמידי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בית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הספר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והקהילה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ופועלת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על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פי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ערכי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הדמוקרטיה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:</a:t>
            </a:r>
          </a:p>
          <a:p>
            <a:pPr marL="0" lvl="0" indent="0" algn="ctr" defTabSz="457200">
              <a:spcBef>
                <a:spcPts val="1000"/>
              </a:spcBef>
              <a:buSzPct val="80000"/>
              <a:buNone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כבוד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האדם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וחירותו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הזכות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לשוויון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ולהבעת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דעה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בדרך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לגיטימית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שמירת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החוק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ועוד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.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תמונה 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055C7533-AECF-400F-BDDB-FD3601848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4576A88E-FF30-4835-8962-A46BE1A0E81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תמונה 25" descr="סמל אורט ערד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443046" cy="9964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94">
            <a:extLst>
              <a:ext uri="{FF2B5EF4-FFF2-40B4-BE49-F238E27FC236}">
                <a16:creationId xmlns:a16="http://schemas.microsoft.com/office/drawing/2014/main" xmlns="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23">
              <a:extLst>
                <a:ext uri="{FF2B5EF4-FFF2-40B4-BE49-F238E27FC236}">
                  <a16:creationId xmlns:a16="http://schemas.microsoft.com/office/drawing/2014/main" xmlns="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25">
              <a:extLst>
                <a:ext uri="{FF2B5EF4-FFF2-40B4-BE49-F238E27FC236}">
                  <a16:creationId xmlns:a16="http://schemas.microsoft.com/office/drawing/2014/main" xmlns="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xmlns="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27">
              <a:extLst>
                <a:ext uri="{FF2B5EF4-FFF2-40B4-BE49-F238E27FC236}">
                  <a16:creationId xmlns:a16="http://schemas.microsoft.com/office/drawing/2014/main" xmlns="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Rectangle 28">
              <a:extLst>
                <a:ext uri="{FF2B5EF4-FFF2-40B4-BE49-F238E27FC236}">
                  <a16:creationId xmlns:a16="http://schemas.microsoft.com/office/drawing/2014/main" xmlns="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Rectangle 29">
              <a:extLst>
                <a:ext uri="{FF2B5EF4-FFF2-40B4-BE49-F238E27FC236}">
                  <a16:creationId xmlns:a16="http://schemas.microsoft.com/office/drawing/2014/main" xmlns="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xmlns="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xmlns="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תמונה 6" descr="תמונה שמכילה אדם, מקורה, עמידה, אנשים&#10;&#10;התיאור נוצר באופן אוטומטי">
            <a:extLst>
              <a:ext uri="{FF2B5EF4-FFF2-40B4-BE49-F238E27FC236}">
                <a16:creationId xmlns:a16="http://schemas.microsoft.com/office/drawing/2014/main" xmlns="" id="{8E313AE6-8A0A-43FC-AF71-B40FE85F4F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29" r="-1" b="-1"/>
          <a:stretch/>
        </p:blipFill>
        <p:spPr>
          <a:xfrm>
            <a:off x="3202390" y="10"/>
            <a:ext cx="5941610" cy="514349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0" y="916175"/>
            <a:ext cx="4064742" cy="422732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algn="ctr" defTabSz="457200">
              <a:spcBef>
                <a:spcPts val="1000"/>
              </a:spcBef>
              <a:buSzPct val="80000"/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מועצת התלמידים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באורט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ערד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</a:p>
          <a:p>
            <a:pPr marL="0" lvl="0" indent="0" algn="ctr" defTabSz="457200">
              <a:spcBef>
                <a:spcPts val="1000"/>
              </a:spcBef>
              <a:buSzPct val="80000"/>
              <a:buNone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פעילה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ומ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טמיעה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נושאים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שונים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וחשובים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,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שותפה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בתכנון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ובהפעלת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ימים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מיוחדים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מקדמת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פעולות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לרווחת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התלמידים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ודואגת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לשיח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בית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ספרי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משמעותי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סוחף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ומעמיק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בעניינים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רלוונטים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שעל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סדר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היום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הבית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ספרי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llel CLM" panose="02000603000000000000" pitchFamily="2" charset="-79"/>
                <a:cs typeface="Hillel CLM" panose="02000603000000000000" pitchFamily="2" charset="-79"/>
                <a:sym typeface="Aharoni"/>
              </a:rPr>
              <a:t>והאזרחי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  <a:sym typeface="Aharoni"/>
            </a:endParaRPr>
          </a:p>
          <a:p>
            <a:pPr marL="0" lvl="0" indent="0" algn="ctr" defTabSz="457200">
              <a:spcBef>
                <a:spcPts val="1000"/>
              </a:spcBef>
              <a:buSzPct val="80000"/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llel CLM" panose="02000603000000000000" pitchFamily="2" charset="-79"/>
              <a:cs typeface="Hillel CLM" panose="02000603000000000000" pitchFamily="2" charset="-79"/>
              <a:sym typeface="Aharoni"/>
            </a:endParaRPr>
          </a:p>
        </p:txBody>
      </p:sp>
      <p:cxnSp>
        <p:nvCxnSpPr>
          <p:cNvPr id="112" name="Straight Connector 106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1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תמונה 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AAA5F711-A03B-48AF-94BE-52F613E73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61077">
            <a:off x="655784" y="4485325"/>
            <a:ext cx="2714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BCF83CC2-2685-462D-B739-1BE0E5B8C7A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1948" y="4578194"/>
            <a:ext cx="7563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Guttman Yad-Brush" panose="02010401010101010101" pitchFamily="2" charset="-79"/>
              </a:rPr>
              <a:t>מועצוש</a:t>
            </a:r>
            <a:endParaRPr kumimoji="0" lang="he-IL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תמונה 25" descr="סמל אורט ערד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540369" cy="10199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פיאה">
  <a:themeElements>
    <a:clrScheme name="פיאה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פיאה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פיאה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478</Words>
  <Application>Microsoft Office PowerPoint</Application>
  <PresentationFormat>‫הצגה על המסך (16:9)</PresentationFormat>
  <Paragraphs>120</Paragraphs>
  <Slides>25</Slides>
  <Notes>16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26" baseType="lpstr">
      <vt:lpstr>פיאה</vt:lpstr>
      <vt:lpstr>שקופית 1</vt:lpstr>
      <vt:lpstr>מועצת תלמידים  אורט  ערד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יצירת שולחן הנצחה ליום הזיכרון  לשואה וגבורה</vt:lpstr>
      <vt:lpstr>שקופית 11</vt:lpstr>
      <vt:lpstr>שקופית 12</vt:lpstr>
      <vt:lpstr>שקופית 13</vt:lpstr>
      <vt:lpstr>שקופית 14</vt:lpstr>
      <vt:lpstr>קצת על התפקידים במועצה</vt:lpstr>
      <vt:lpstr>שקופית 16</vt:lpstr>
      <vt:lpstr> אז איך אפשר להתקבל למועצה? ? </vt:lpstr>
      <vt:lpstr>מועצת התלמידים נבחרת על פי בחירות דמוקרטיות :</vt:lpstr>
      <vt:lpstr>מועצת התלמידים נבחרת על פי בחירות דמוקרטיות :</vt:lpstr>
      <vt:lpstr>תעמולת בחירות </vt:lpstr>
      <vt:lpstr>כרזה מייצגת :</vt:lpstr>
      <vt:lpstr>תלמידים  שחשוב להם  להגיע ולהשפיע  על חיי התלמידים בקהילה הבית ספרית מקומם במועצת התלמידים!    </vt:lpstr>
      <vt:lpstr>הכרזות יוצגו בשבוע הבחירות</vt:lpstr>
      <vt:lpstr>בחירות למועצה  יתקיימו ביום ד' ה28/10</vt:lpstr>
      <vt:lpstr>שקופית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HAMAYA49</dc:creator>
  <cp:lastModifiedBy>Asus</cp:lastModifiedBy>
  <cp:revision>17</cp:revision>
  <dcterms:created xsi:type="dcterms:W3CDTF">2020-10-20T17:13:51Z</dcterms:created>
  <dcterms:modified xsi:type="dcterms:W3CDTF">2020-10-20T17:58:14Z</dcterms:modified>
</cp:coreProperties>
</file>